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7" r:id="rId4"/>
  </p:sldMasterIdLst>
  <p:notesMasterIdLst>
    <p:notesMasterId r:id="rId37"/>
  </p:notesMasterIdLst>
  <p:handoutMasterIdLst>
    <p:handoutMasterId r:id="rId38"/>
  </p:handoutMasterIdLst>
  <p:sldIdLst>
    <p:sldId id="349" r:id="rId5"/>
    <p:sldId id="477" r:id="rId6"/>
    <p:sldId id="465" r:id="rId7"/>
    <p:sldId id="475" r:id="rId8"/>
    <p:sldId id="415" r:id="rId9"/>
    <p:sldId id="416" r:id="rId10"/>
    <p:sldId id="427" r:id="rId11"/>
    <p:sldId id="357" r:id="rId12"/>
    <p:sldId id="359" r:id="rId13"/>
    <p:sldId id="348" r:id="rId14"/>
    <p:sldId id="404" r:id="rId15"/>
    <p:sldId id="451" r:id="rId16"/>
    <p:sldId id="406" r:id="rId17"/>
    <p:sldId id="381" r:id="rId18"/>
    <p:sldId id="409" r:id="rId19"/>
    <p:sldId id="459" r:id="rId20"/>
    <p:sldId id="458" r:id="rId21"/>
    <p:sldId id="428" r:id="rId22"/>
    <p:sldId id="476" r:id="rId23"/>
    <p:sldId id="474" r:id="rId24"/>
    <p:sldId id="471" r:id="rId25"/>
    <p:sldId id="473" r:id="rId26"/>
    <p:sldId id="467" r:id="rId27"/>
    <p:sldId id="469" r:id="rId28"/>
    <p:sldId id="470" r:id="rId29"/>
    <p:sldId id="461" r:id="rId30"/>
    <p:sldId id="462" r:id="rId31"/>
    <p:sldId id="463" r:id="rId32"/>
    <p:sldId id="460" r:id="rId33"/>
    <p:sldId id="464" r:id="rId34"/>
    <p:sldId id="466" r:id="rId35"/>
    <p:sldId id="443" r:id="rId3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95592" autoAdjust="0"/>
  </p:normalViewPr>
  <p:slideViewPr>
    <p:cSldViewPr>
      <p:cViewPr>
        <p:scale>
          <a:sx n="69" d="100"/>
          <a:sy n="69" d="100"/>
        </p:scale>
        <p:origin x="-1068" y="-86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jbetlac\AppData\Local\Microsoft\Windows\Temporary%20Internet%20Files\Content.Outlook\2DG6F91F\Hospital%20Assessment%20Expenditures%20by%20FY%20(2).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oleObject" Target="file:///\\file1\shared\Marketing%20&amp;%20Communications\The%20Network\Recruitment\The%20Network%20Growth%202011%20-%202016%20as%20of%202016%2004-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1"/>
          <c:order val="0"/>
          <c:tx>
            <c:strRef>
              <c:f>Data!$B$7:$C$7</c:f>
              <c:strCache>
                <c:ptCount val="1"/>
                <c:pt idx="0">
                  <c:v>Hospital Assessment</c:v>
                </c:pt>
              </c:strCache>
            </c:strRef>
          </c:tx>
          <c:spPr>
            <a:solidFill>
              <a:schemeClr val="accent1"/>
            </a:solidFill>
            <a:ln w="19050">
              <a:noFill/>
            </a:ln>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Data!$D$5:$H$5</c:f>
              <c:strCache>
                <c:ptCount val="5"/>
                <c:pt idx="0">
                  <c:v>2015 Actual</c:v>
                </c:pt>
                <c:pt idx="2">
                  <c:v>2016 Estimate</c:v>
                </c:pt>
                <c:pt idx="4">
                  <c:v>2017 Estimate</c:v>
                </c:pt>
              </c:strCache>
            </c:strRef>
          </c:cat>
          <c:val>
            <c:numRef>
              <c:f>Data!$D$37:$H$37</c:f>
              <c:numCache>
                <c:formatCode>General</c:formatCode>
                <c:ptCount val="5"/>
                <c:pt idx="0" formatCode="&quot;$&quot;#,##0.0_);\(&quot;$&quot;#,##0.0\)">
                  <c:v>260.91675635000001</c:v>
                </c:pt>
                <c:pt idx="2" formatCode="&quot;$&quot;#,##0.0_);\(&quot;$&quot;#,##0.0\)">
                  <c:v>248.09319999999977</c:v>
                </c:pt>
                <c:pt idx="4" formatCode="&quot;$&quot;#,##0.0_);\(&quot;$&quot;#,##0.0\)">
                  <c:v>264.34589999999997</c:v>
                </c:pt>
              </c:numCache>
            </c:numRef>
          </c:val>
        </c:ser>
        <c:ser>
          <c:idx val="2"/>
          <c:order val="1"/>
          <c:tx>
            <c:strRef>
              <c:f>Data!$B$8:$C$8</c:f>
              <c:strCache>
                <c:ptCount val="1"/>
                <c:pt idx="0">
                  <c:v>Other State Match</c:v>
                </c:pt>
              </c:strCache>
            </c:strRef>
          </c:tx>
          <c:spPr>
            <a:solidFill>
              <a:schemeClr val="accent3"/>
            </a:solidFill>
            <a:ln w="19050">
              <a:noFill/>
            </a:ln>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Data!$D$5:$H$5</c:f>
              <c:strCache>
                <c:ptCount val="5"/>
                <c:pt idx="0">
                  <c:v>2015 Actual</c:v>
                </c:pt>
                <c:pt idx="2">
                  <c:v>2016 Estimate</c:v>
                </c:pt>
                <c:pt idx="4">
                  <c:v>2017 Estimate</c:v>
                </c:pt>
              </c:strCache>
            </c:strRef>
          </c:cat>
          <c:val>
            <c:numRef>
              <c:f>Data!$D$38:$H$38</c:f>
              <c:numCache>
                <c:formatCode>General</c:formatCode>
                <c:ptCount val="5"/>
                <c:pt idx="0" formatCode="&quot;$&quot;#,##0.0_);\(&quot;$&quot;#,##0.0\)">
                  <c:v>277.00487025000001</c:v>
                </c:pt>
                <c:pt idx="2" formatCode="&quot;$&quot;#,##0.0_);\(&quot;$&quot;#,##0.0\)">
                  <c:v>267.25549999999998</c:v>
                </c:pt>
                <c:pt idx="4" formatCode="&quot;$&quot;#,##0.0_);\(&quot;$&quot;#,##0.0\)">
                  <c:v>268.48860000000002</c:v>
                </c:pt>
              </c:numCache>
            </c:numRef>
          </c:val>
        </c:ser>
        <c:ser>
          <c:idx val="3"/>
          <c:order val="2"/>
          <c:tx>
            <c:strRef>
              <c:f>Data!$B$9:$C$9</c:f>
              <c:strCache>
                <c:ptCount val="1"/>
                <c:pt idx="0">
                  <c:v>Federal</c:v>
                </c:pt>
              </c:strCache>
            </c:strRef>
          </c:tx>
          <c:spPr>
            <a:solidFill>
              <a:schemeClr val="accent2"/>
            </a:solidFill>
            <a:ln w="15875" cmpd="sng">
              <a:noFill/>
              <a:prstDash val="solid"/>
            </a:ln>
          </c:spPr>
          <c:invertIfNegative val="0"/>
          <c:dLbls>
            <c:dLbl>
              <c:idx val="4"/>
              <c:spPr>
                <a:ln>
                  <a:noFill/>
                </a:ln>
              </c:spPr>
              <c:txPr>
                <a:bodyPr/>
                <a:lstStyle/>
                <a:p>
                  <a:pPr>
                    <a:defRPr b="1"/>
                  </a:pPr>
                  <a:endParaRPr lang="en-US"/>
                </a:p>
              </c:txPr>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Data!$D$5:$H$5</c:f>
              <c:strCache>
                <c:ptCount val="5"/>
                <c:pt idx="0">
                  <c:v>2015 Actual</c:v>
                </c:pt>
                <c:pt idx="2">
                  <c:v>2016 Estimate</c:v>
                </c:pt>
                <c:pt idx="4">
                  <c:v>2017 Estimate</c:v>
                </c:pt>
              </c:strCache>
            </c:strRef>
          </c:cat>
          <c:val>
            <c:numRef>
              <c:f>Data!$D$39:$H$39</c:f>
              <c:numCache>
                <c:formatCode>General</c:formatCode>
                <c:ptCount val="5"/>
                <c:pt idx="0" formatCode="&quot;$&quot;#,##0.0_);\(&quot;$&quot;#,##0.0\)">
                  <c:v>2586.3894615999998</c:v>
                </c:pt>
                <c:pt idx="2" formatCode="&quot;$&quot;#,##0.0_);\(&quot;$&quot;#,##0.0\)">
                  <c:v>3239.6012999999998</c:v>
                </c:pt>
                <c:pt idx="4" formatCode="&quot;$&quot;#,##0.0_);\(&quot;$&quot;#,##0.0\)">
                  <c:v>3436.9657999999999</c:v>
                </c:pt>
              </c:numCache>
            </c:numRef>
          </c:val>
        </c:ser>
        <c:dLbls>
          <c:showLegendKey val="0"/>
          <c:showVal val="0"/>
          <c:showCatName val="0"/>
          <c:showSerName val="0"/>
          <c:showPercent val="0"/>
          <c:showBubbleSize val="0"/>
        </c:dLbls>
        <c:gapWidth val="55"/>
        <c:overlap val="100"/>
        <c:axId val="74832896"/>
        <c:axId val="77165312"/>
      </c:barChart>
      <c:lineChart>
        <c:grouping val="standard"/>
        <c:varyColors val="0"/>
        <c:ser>
          <c:idx val="0"/>
          <c:order val="3"/>
          <c:tx>
            <c:strRef>
              <c:f>Data!$B$40</c:f>
              <c:strCache>
                <c:ptCount val="1"/>
                <c:pt idx="0">
                  <c:v>Total Funds</c:v>
                </c:pt>
              </c:strCache>
            </c:strRef>
          </c:tx>
          <c:marker>
            <c:symbol val="none"/>
          </c:marker>
          <c:dLbls>
            <c:dLbl>
              <c:idx val="0"/>
              <c:layout>
                <c:manualLayout>
                  <c:x val="-2.9976019184652279E-2"/>
                  <c:y val="-2.178649237472767E-2"/>
                </c:manualLayout>
              </c:layout>
              <c:showLegendKey val="0"/>
              <c:showVal val="1"/>
              <c:showCatName val="0"/>
              <c:showSerName val="0"/>
              <c:showPercent val="0"/>
              <c:showBubbleSize val="0"/>
            </c:dLbl>
            <c:dLbl>
              <c:idx val="2"/>
              <c:layout>
                <c:manualLayout>
                  <c:x val="-3.117505995203837E-2"/>
                  <c:y val="-2.178649237472767E-2"/>
                </c:manualLayout>
              </c:layout>
              <c:showLegendKey val="0"/>
              <c:showVal val="1"/>
              <c:showCatName val="0"/>
              <c:showSerName val="0"/>
              <c:showPercent val="0"/>
              <c:showBubbleSize val="0"/>
            </c:dLbl>
            <c:dLbl>
              <c:idx val="4"/>
              <c:layout>
                <c:manualLayout>
                  <c:x val="-3.237410071942446E-2"/>
                  <c:y val="-2.396531315938449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val>
            <c:numRef>
              <c:f>Data!$D$40:$H$40</c:f>
              <c:numCache>
                <c:formatCode>General</c:formatCode>
                <c:ptCount val="5"/>
                <c:pt idx="0" formatCode="&quot;$&quot;#,##0.0_);\(&quot;$&quot;#,##0.0\)">
                  <c:v>3124.3110882000001</c:v>
                </c:pt>
                <c:pt idx="2" formatCode="&quot;$&quot;#,##0.0_);\(&quot;$&quot;#,##0.0\)">
                  <c:v>3754.95</c:v>
                </c:pt>
                <c:pt idx="4" formatCode="&quot;$&quot;#,##0.0_);\(&quot;$&quot;#,##0.0\)">
                  <c:v>3969.8002999999999</c:v>
                </c:pt>
              </c:numCache>
            </c:numRef>
          </c:val>
          <c:smooth val="0"/>
        </c:ser>
        <c:dLbls>
          <c:showLegendKey val="0"/>
          <c:showVal val="0"/>
          <c:showCatName val="0"/>
          <c:showSerName val="0"/>
          <c:showPercent val="0"/>
          <c:showBubbleSize val="0"/>
        </c:dLbls>
        <c:marker val="1"/>
        <c:smooth val="0"/>
        <c:axId val="74832896"/>
        <c:axId val="77165312"/>
      </c:lineChart>
      <c:catAx>
        <c:axId val="74832896"/>
        <c:scaling>
          <c:orientation val="minMax"/>
        </c:scaling>
        <c:delete val="0"/>
        <c:axPos val="b"/>
        <c:majorTickMark val="none"/>
        <c:minorTickMark val="none"/>
        <c:tickLblPos val="nextTo"/>
        <c:txPr>
          <a:bodyPr/>
          <a:lstStyle/>
          <a:p>
            <a:pPr>
              <a:defRPr sz="1300"/>
            </a:pPr>
            <a:endParaRPr lang="en-US"/>
          </a:p>
        </c:txPr>
        <c:crossAx val="77165312"/>
        <c:crosses val="autoZero"/>
        <c:auto val="1"/>
        <c:lblAlgn val="ctr"/>
        <c:lblOffset val="100"/>
        <c:noMultiLvlLbl val="0"/>
      </c:catAx>
      <c:valAx>
        <c:axId val="77165312"/>
        <c:scaling>
          <c:orientation val="minMax"/>
        </c:scaling>
        <c:delete val="0"/>
        <c:axPos val="l"/>
        <c:majorGridlines/>
        <c:numFmt formatCode="&quot;$&quot;#,##0.0_);\(&quot;$&quot;#,##0.0\)" sourceLinked="1"/>
        <c:majorTickMark val="none"/>
        <c:minorTickMark val="none"/>
        <c:tickLblPos val="nextTo"/>
        <c:crossAx val="748328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518142469033475"/>
          <c:y val="3.4845731043545047E-2"/>
        </c:manualLayout>
      </c:layout>
      <c:overlay val="0"/>
    </c:title>
    <c:autoTitleDeleted val="0"/>
    <c:plotArea>
      <c:layout>
        <c:manualLayout>
          <c:layoutTarget val="inner"/>
          <c:xMode val="edge"/>
          <c:yMode val="edge"/>
          <c:x val="0.1587447892542844"/>
          <c:y val="0.15492562928669371"/>
          <c:w val="0.79877155061499661"/>
          <c:h val="0.72379156308026205"/>
        </c:manualLayout>
      </c:layout>
      <c:lineChart>
        <c:grouping val="standard"/>
        <c:varyColors val="0"/>
        <c:ser>
          <c:idx val="0"/>
          <c:order val="0"/>
          <c:tx>
            <c:strRef>
              <c:f>Sheet1!$B$1</c:f>
              <c:strCache>
                <c:ptCount val="1"/>
                <c:pt idx="0">
                  <c:v>Expenditure in Billions</c:v>
                </c:pt>
              </c:strCache>
            </c:strRef>
          </c:tx>
          <c:marker>
            <c:symbol val="diamond"/>
            <c:size val="9"/>
          </c:marker>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Sheet1!$B$2:$B$12</c:f>
              <c:numCache>
                <c:formatCode>General</c:formatCode>
                <c:ptCount val="11"/>
                <c:pt idx="0">
                  <c:v>30</c:v>
                </c:pt>
                <c:pt idx="1">
                  <c:v>31</c:v>
                </c:pt>
                <c:pt idx="2">
                  <c:v>33</c:v>
                </c:pt>
                <c:pt idx="3">
                  <c:v>37</c:v>
                </c:pt>
                <c:pt idx="4">
                  <c:v>42</c:v>
                </c:pt>
                <c:pt idx="5">
                  <c:v>52</c:v>
                </c:pt>
                <c:pt idx="6">
                  <c:v>62</c:v>
                </c:pt>
                <c:pt idx="7">
                  <c:v>65</c:v>
                </c:pt>
                <c:pt idx="8">
                  <c:v>68</c:v>
                </c:pt>
                <c:pt idx="9">
                  <c:v>78</c:v>
                </c:pt>
                <c:pt idx="10">
                  <c:v>110</c:v>
                </c:pt>
              </c:numCache>
            </c:numRef>
          </c:val>
          <c:smooth val="0"/>
        </c:ser>
        <c:dLbls>
          <c:showLegendKey val="0"/>
          <c:showVal val="0"/>
          <c:showCatName val="0"/>
          <c:showSerName val="0"/>
          <c:showPercent val="0"/>
          <c:showBubbleSize val="0"/>
        </c:dLbls>
        <c:marker val="1"/>
        <c:smooth val="0"/>
        <c:axId val="115595904"/>
        <c:axId val="33665408"/>
      </c:lineChart>
      <c:catAx>
        <c:axId val="115595904"/>
        <c:scaling>
          <c:orientation val="minMax"/>
        </c:scaling>
        <c:delete val="0"/>
        <c:axPos val="b"/>
        <c:numFmt formatCode="General" sourceLinked="1"/>
        <c:majorTickMark val="out"/>
        <c:minorTickMark val="none"/>
        <c:tickLblPos val="nextTo"/>
        <c:txPr>
          <a:bodyPr/>
          <a:lstStyle/>
          <a:p>
            <a:pPr>
              <a:defRPr sz="1300"/>
            </a:pPr>
            <a:endParaRPr lang="en-US"/>
          </a:p>
        </c:txPr>
        <c:crossAx val="33665408"/>
        <c:crosses val="autoZero"/>
        <c:auto val="1"/>
        <c:lblAlgn val="ctr"/>
        <c:lblOffset val="100"/>
        <c:noMultiLvlLbl val="0"/>
      </c:catAx>
      <c:valAx>
        <c:axId val="33665408"/>
        <c:scaling>
          <c:orientation val="minMax"/>
        </c:scaling>
        <c:delete val="0"/>
        <c:axPos val="l"/>
        <c:majorGridlines/>
        <c:numFmt formatCode="General" sourceLinked="1"/>
        <c:majorTickMark val="out"/>
        <c:minorTickMark val="none"/>
        <c:tickLblPos val="nextTo"/>
        <c:crossAx val="115595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23928437516739"/>
          <c:y val="3.4249015059903187E-2"/>
        </c:manualLayout>
      </c:layout>
      <c:overlay val="0"/>
    </c:title>
    <c:autoTitleDeleted val="0"/>
    <c:plotArea>
      <c:layout>
        <c:manualLayout>
          <c:layoutTarget val="inner"/>
          <c:xMode val="edge"/>
          <c:yMode val="edge"/>
          <c:x val="0.13096524572359489"/>
          <c:y val="0.15492562928669371"/>
          <c:w val="0.82305774278215227"/>
          <c:h val="0.69283693866991281"/>
        </c:manualLayout>
      </c:layout>
      <c:lineChart>
        <c:grouping val="standard"/>
        <c:varyColors val="0"/>
        <c:ser>
          <c:idx val="0"/>
          <c:order val="0"/>
          <c:tx>
            <c:strRef>
              <c:f>Sheet1!$B$1</c:f>
              <c:strCache>
                <c:ptCount val="1"/>
                <c:pt idx="0">
                  <c:v>Percentage</c:v>
                </c:pt>
              </c:strCache>
            </c:strRef>
          </c:tx>
          <c:marker>
            <c:symbol val="diamond"/>
            <c:size val="9"/>
          </c:marker>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Sheet1!$B$2:$B$12</c:f>
              <c:numCache>
                <c:formatCode>General</c:formatCode>
                <c:ptCount val="11"/>
                <c:pt idx="0">
                  <c:v>14</c:v>
                </c:pt>
                <c:pt idx="1">
                  <c:v>15</c:v>
                </c:pt>
                <c:pt idx="2">
                  <c:v>17</c:v>
                </c:pt>
                <c:pt idx="3">
                  <c:v>18</c:v>
                </c:pt>
                <c:pt idx="4">
                  <c:v>20</c:v>
                </c:pt>
                <c:pt idx="5">
                  <c:v>21</c:v>
                </c:pt>
                <c:pt idx="6">
                  <c:v>23</c:v>
                </c:pt>
                <c:pt idx="7">
                  <c:v>24</c:v>
                </c:pt>
                <c:pt idx="8">
                  <c:v>27</c:v>
                </c:pt>
                <c:pt idx="9">
                  <c:v>32</c:v>
                </c:pt>
                <c:pt idx="10">
                  <c:v>38</c:v>
                </c:pt>
              </c:numCache>
            </c:numRef>
          </c:val>
          <c:smooth val="0"/>
        </c:ser>
        <c:dLbls>
          <c:showLegendKey val="0"/>
          <c:showVal val="0"/>
          <c:showCatName val="0"/>
          <c:showSerName val="0"/>
          <c:showPercent val="0"/>
          <c:showBubbleSize val="0"/>
        </c:dLbls>
        <c:marker val="1"/>
        <c:smooth val="0"/>
        <c:axId val="115896320"/>
        <c:axId val="115897856"/>
      </c:lineChart>
      <c:catAx>
        <c:axId val="115896320"/>
        <c:scaling>
          <c:orientation val="minMax"/>
        </c:scaling>
        <c:delete val="0"/>
        <c:axPos val="b"/>
        <c:numFmt formatCode="General" sourceLinked="1"/>
        <c:majorTickMark val="out"/>
        <c:minorTickMark val="none"/>
        <c:tickLblPos val="nextTo"/>
        <c:txPr>
          <a:bodyPr/>
          <a:lstStyle/>
          <a:p>
            <a:pPr>
              <a:defRPr sz="1300"/>
            </a:pPr>
            <a:endParaRPr lang="en-US"/>
          </a:p>
        </c:txPr>
        <c:crossAx val="115897856"/>
        <c:crosses val="autoZero"/>
        <c:auto val="1"/>
        <c:lblAlgn val="ctr"/>
        <c:lblOffset val="100"/>
        <c:noMultiLvlLbl val="0"/>
      </c:catAx>
      <c:valAx>
        <c:axId val="115897856"/>
        <c:scaling>
          <c:orientation val="minMax"/>
        </c:scaling>
        <c:delete val="0"/>
        <c:axPos val="l"/>
        <c:majorGridlines/>
        <c:numFmt formatCode="General" sourceLinked="1"/>
        <c:majorTickMark val="out"/>
        <c:minorTickMark val="none"/>
        <c:tickLblPos val="nextTo"/>
        <c:crossAx val="1158963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numRef>
              <c:f>Sheet1!$A$2:$A$5</c:f>
              <c:numCache>
                <c:formatCode>General</c:formatCode>
                <c:ptCount val="4"/>
                <c:pt idx="0">
                  <c:v>2012</c:v>
                </c:pt>
                <c:pt idx="1">
                  <c:v>2014</c:v>
                </c:pt>
                <c:pt idx="2">
                  <c:v>2015</c:v>
                </c:pt>
                <c:pt idx="3">
                  <c:v>2016</c:v>
                </c:pt>
              </c:numCache>
            </c:numRef>
          </c:cat>
          <c:val>
            <c:numRef>
              <c:f>Sheet1!$B$2:$B$5</c:f>
              <c:numCache>
                <c:formatCode>General</c:formatCode>
                <c:ptCount val="4"/>
                <c:pt idx="0">
                  <c:v>4.7</c:v>
                </c:pt>
                <c:pt idx="1">
                  <c:v>6.3</c:v>
                </c:pt>
                <c:pt idx="2">
                  <c:v>7.4</c:v>
                </c:pt>
                <c:pt idx="3">
                  <c:v>9</c:v>
                </c:pt>
              </c:numCache>
            </c:numRef>
          </c:val>
        </c:ser>
        <c:dLbls>
          <c:showLegendKey val="0"/>
          <c:showVal val="0"/>
          <c:showCatName val="0"/>
          <c:showSerName val="0"/>
          <c:showPercent val="0"/>
          <c:showBubbleSize val="0"/>
        </c:dLbls>
        <c:gapWidth val="150"/>
        <c:axId val="117059584"/>
        <c:axId val="117061120"/>
      </c:barChart>
      <c:catAx>
        <c:axId val="117059584"/>
        <c:scaling>
          <c:orientation val="minMax"/>
        </c:scaling>
        <c:delete val="0"/>
        <c:axPos val="b"/>
        <c:numFmt formatCode="General" sourceLinked="1"/>
        <c:majorTickMark val="out"/>
        <c:minorTickMark val="none"/>
        <c:tickLblPos val="nextTo"/>
        <c:crossAx val="117061120"/>
        <c:crosses val="autoZero"/>
        <c:auto val="1"/>
        <c:lblAlgn val="ctr"/>
        <c:lblOffset val="100"/>
        <c:noMultiLvlLbl val="0"/>
      </c:catAx>
      <c:valAx>
        <c:axId val="117061120"/>
        <c:scaling>
          <c:orientation val="minMax"/>
        </c:scaling>
        <c:delete val="0"/>
        <c:axPos val="l"/>
        <c:majorGridlines/>
        <c:numFmt formatCode="General" sourceLinked="1"/>
        <c:majorTickMark val="out"/>
        <c:minorTickMark val="none"/>
        <c:tickLblPos val="nextTo"/>
        <c:crossAx val="1170595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9.8779134295227528E-2"/>
          <c:y val="0.13911620294599025"/>
          <c:w val="0.88679245283018893"/>
          <c:h val="0.5695581014729949"/>
        </c:manualLayout>
      </c:layout>
      <c:barChart>
        <c:barDir val="col"/>
        <c:grouping val="clustered"/>
        <c:varyColors val="0"/>
        <c:ser>
          <c:idx val="2"/>
          <c:order val="0"/>
          <c:tx>
            <c:strRef>
              <c:f>Sheet1!$A$2:$C$2</c:f>
              <c:strCache>
                <c:ptCount val="1"/>
                <c:pt idx="0">
                  <c:v>All AHCCCS</c:v>
                </c:pt>
              </c:strCache>
            </c:strRef>
          </c:tx>
          <c:invertIfNegative val="0"/>
          <c:dLbls>
            <c:dLbl>
              <c:idx val="0"/>
              <c:layout>
                <c:manualLayout>
                  <c:x val="1.6540205201622524E-3"/>
                  <c:y val="2.3840516302154557E-2"/>
                </c:manualLayout>
              </c:layout>
              <c:dLblPos val="outEnd"/>
              <c:showLegendKey val="0"/>
              <c:showVal val="1"/>
              <c:showCatName val="0"/>
              <c:showSerName val="0"/>
              <c:showPercent val="0"/>
              <c:showBubbleSize val="0"/>
            </c:dLbl>
            <c:dLbl>
              <c:idx val="1"/>
              <c:layout>
                <c:manualLayout>
                  <c:x val="-2.7777456890225441E-17"/>
                  <c:y val="1.4519054601477102E-2"/>
                </c:manualLayout>
              </c:layout>
              <c:showLegendKey val="0"/>
              <c:showVal val="1"/>
              <c:showCatName val="0"/>
              <c:showSerName val="0"/>
              <c:showPercent val="0"/>
              <c:showBubbleSize val="0"/>
            </c:dLbl>
            <c:dLbl>
              <c:idx val="2"/>
              <c:layout>
                <c:manualLayout>
                  <c:x val="1.3371510379384395E-3"/>
                  <c:y val="2.2815265265414036E-2"/>
                </c:manualLayout>
              </c:layout>
              <c:dLblPos val="outEnd"/>
              <c:showLegendKey val="0"/>
              <c:showVal val="1"/>
              <c:showCatName val="0"/>
              <c:showSerName val="0"/>
              <c:showPercent val="0"/>
              <c:showBubbleSize val="0"/>
            </c:dLbl>
            <c:dLbl>
              <c:idx val="3"/>
              <c:layout>
                <c:manualLayout>
                  <c:x val="2.7800047721307564E-3"/>
                  <c:y val="1.182491254841876E-2"/>
                </c:manualLayout>
              </c:layout>
              <c:dLblPos val="outEnd"/>
              <c:showLegendKey val="0"/>
              <c:showVal val="1"/>
              <c:showCatName val="0"/>
              <c:showSerName val="0"/>
              <c:showPercent val="0"/>
              <c:showBubbleSize val="0"/>
            </c:dLbl>
            <c:dLbl>
              <c:idx val="4"/>
              <c:layout>
                <c:manualLayout>
                  <c:x val="1.0194464328322596E-3"/>
                  <c:y val="1.3399601194723844E-2"/>
                </c:manualLayout>
              </c:layout>
              <c:dLblPos val="outEnd"/>
              <c:showLegendKey val="0"/>
              <c:showVal val="1"/>
              <c:showCatName val="0"/>
              <c:showSerName val="0"/>
              <c:showPercent val="0"/>
              <c:showBubbleSize val="0"/>
            </c:dLbl>
            <c:dLbl>
              <c:idx val="5"/>
              <c:layout>
                <c:manualLayout>
                  <c:x val="3.5734908136482941E-3"/>
                  <c:y val="1.1326463114856239E-2"/>
                </c:manualLayout>
              </c:layout>
              <c:dLblPos val="outEnd"/>
              <c:showLegendKey val="0"/>
              <c:showVal val="1"/>
              <c:showCatName val="0"/>
              <c:showSerName val="0"/>
              <c:showPercent val="0"/>
              <c:showBubbleSize val="0"/>
            </c:dLbl>
            <c:dLbl>
              <c:idx val="6"/>
              <c:layout>
                <c:manualLayout>
                  <c:x val="1.0895967549510856E-3"/>
                  <c:y val="2.9012958084746921E-3"/>
                </c:manualLayout>
              </c:layout>
              <c:dLblPos val="outEnd"/>
              <c:showLegendKey val="0"/>
              <c:showVal val="1"/>
              <c:showCatName val="0"/>
              <c:showSerName val="0"/>
              <c:showPercent val="0"/>
              <c:showBubbleSize val="0"/>
            </c:dLbl>
            <c:dLbl>
              <c:idx val="7"/>
              <c:layout>
                <c:manualLayout>
                  <c:x val="0"/>
                  <c:y val="1.161524368118168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Sheet1!$D$1:$G$1</c:f>
              <c:strCache>
                <c:ptCount val="4"/>
                <c:pt idx="0">
                  <c:v>CYE'13</c:v>
                </c:pt>
                <c:pt idx="1">
                  <c:v>CYE'14</c:v>
                </c:pt>
                <c:pt idx="2">
                  <c:v>CYE 15</c:v>
                </c:pt>
                <c:pt idx="3">
                  <c:v>CYE 16</c:v>
                </c:pt>
              </c:strCache>
            </c:strRef>
          </c:cat>
          <c:val>
            <c:numRef>
              <c:f>Sheet1!$D$2:$G$2</c:f>
              <c:numCache>
                <c:formatCode>General</c:formatCode>
                <c:ptCount val="4"/>
                <c:pt idx="0">
                  <c:v>1.4</c:v>
                </c:pt>
                <c:pt idx="1">
                  <c:v>2.8</c:v>
                </c:pt>
                <c:pt idx="2" formatCode="0.0">
                  <c:v>2</c:v>
                </c:pt>
                <c:pt idx="3">
                  <c:v>1.8</c:v>
                </c:pt>
              </c:numCache>
            </c:numRef>
          </c:val>
        </c:ser>
        <c:dLbls>
          <c:showLegendKey val="0"/>
          <c:showVal val="0"/>
          <c:showCatName val="0"/>
          <c:showSerName val="0"/>
          <c:showPercent val="0"/>
          <c:showBubbleSize val="0"/>
        </c:dLbls>
        <c:gapWidth val="150"/>
        <c:axId val="120457088"/>
        <c:axId val="120458624"/>
      </c:barChart>
      <c:catAx>
        <c:axId val="120457088"/>
        <c:scaling>
          <c:orientation val="minMax"/>
        </c:scaling>
        <c:delete val="0"/>
        <c:axPos val="b"/>
        <c:numFmt formatCode="General" sourceLinked="1"/>
        <c:majorTickMark val="out"/>
        <c:minorTickMark val="none"/>
        <c:tickLblPos val="low"/>
        <c:txPr>
          <a:bodyPr rot="0" vert="horz"/>
          <a:lstStyle/>
          <a:p>
            <a:pPr>
              <a:defRPr/>
            </a:pPr>
            <a:endParaRPr lang="en-US"/>
          </a:p>
        </c:txPr>
        <c:crossAx val="120458624"/>
        <c:crosses val="autoZero"/>
        <c:auto val="1"/>
        <c:lblAlgn val="ctr"/>
        <c:lblOffset val="100"/>
        <c:tickLblSkip val="1"/>
        <c:tickMarkSkip val="1"/>
        <c:noMultiLvlLbl val="0"/>
      </c:catAx>
      <c:valAx>
        <c:axId val="120458624"/>
        <c:scaling>
          <c:orientation val="minMax"/>
          <c:max val="4"/>
        </c:scaling>
        <c:delete val="0"/>
        <c:axPos val="l"/>
        <c:majorGridlines/>
        <c:numFmt formatCode="0.0" sourceLinked="0"/>
        <c:majorTickMark val="out"/>
        <c:minorTickMark val="none"/>
        <c:tickLblPos val="nextTo"/>
        <c:txPr>
          <a:bodyPr rot="0" vert="horz"/>
          <a:lstStyle/>
          <a:p>
            <a:pPr>
              <a:defRPr/>
            </a:pPr>
            <a:endParaRPr lang="en-US"/>
          </a:p>
        </c:txPr>
        <c:crossAx val="1204570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AHCCCS Error Rate:</c:v>
                </c:pt>
              </c:strCache>
            </c:strRef>
          </c:tx>
          <c:invertIfNegative val="0"/>
          <c:cat>
            <c:numRef>
              <c:f>Sheet1!$A$2:$A$3</c:f>
              <c:numCache>
                <c:formatCode>General</c:formatCode>
                <c:ptCount val="2"/>
                <c:pt idx="0">
                  <c:v>2014</c:v>
                </c:pt>
                <c:pt idx="1">
                  <c:v>2011</c:v>
                </c:pt>
              </c:numCache>
            </c:numRef>
          </c:cat>
          <c:val>
            <c:numRef>
              <c:f>Sheet1!$B$2:$B$3</c:f>
              <c:numCache>
                <c:formatCode>0.00%</c:formatCode>
                <c:ptCount val="2"/>
                <c:pt idx="0">
                  <c:v>1.23E-2</c:v>
                </c:pt>
                <c:pt idx="1">
                  <c:v>5.3999999999999999E-2</c:v>
                </c:pt>
              </c:numCache>
            </c:numRef>
          </c:val>
        </c:ser>
        <c:ser>
          <c:idx val="1"/>
          <c:order val="1"/>
          <c:tx>
            <c:strRef>
              <c:f>Sheet1!$C$1</c:f>
              <c:strCache>
                <c:ptCount val="1"/>
                <c:pt idx="0">
                  <c:v>National Error Rate:</c:v>
                </c:pt>
              </c:strCache>
            </c:strRef>
          </c:tx>
          <c:invertIfNegative val="0"/>
          <c:cat>
            <c:numRef>
              <c:f>Sheet1!$A$2:$A$3</c:f>
              <c:numCache>
                <c:formatCode>General</c:formatCode>
                <c:ptCount val="2"/>
                <c:pt idx="0">
                  <c:v>2014</c:v>
                </c:pt>
                <c:pt idx="1">
                  <c:v>2011</c:v>
                </c:pt>
              </c:numCache>
            </c:numRef>
          </c:cat>
          <c:val>
            <c:numRef>
              <c:f>Sheet1!$C$2:$C$3</c:f>
              <c:numCache>
                <c:formatCode>0.00%</c:formatCode>
                <c:ptCount val="2"/>
                <c:pt idx="0">
                  <c:v>9.8000000000000004E-2</c:v>
                </c:pt>
                <c:pt idx="1">
                  <c:v>5.8000000000000003E-2</c:v>
                </c:pt>
              </c:numCache>
            </c:numRef>
          </c:val>
        </c:ser>
        <c:dLbls>
          <c:showLegendKey val="0"/>
          <c:showVal val="0"/>
          <c:showCatName val="0"/>
          <c:showSerName val="0"/>
          <c:showPercent val="0"/>
          <c:showBubbleSize val="0"/>
        </c:dLbls>
        <c:gapWidth val="150"/>
        <c:shape val="cylinder"/>
        <c:axId val="120495104"/>
        <c:axId val="120500992"/>
        <c:axId val="0"/>
      </c:bar3DChart>
      <c:catAx>
        <c:axId val="120495104"/>
        <c:scaling>
          <c:orientation val="minMax"/>
        </c:scaling>
        <c:delete val="0"/>
        <c:axPos val="b"/>
        <c:numFmt formatCode="General" sourceLinked="1"/>
        <c:majorTickMark val="out"/>
        <c:minorTickMark val="none"/>
        <c:tickLblPos val="nextTo"/>
        <c:crossAx val="120500992"/>
        <c:crosses val="autoZero"/>
        <c:auto val="1"/>
        <c:lblAlgn val="ctr"/>
        <c:lblOffset val="100"/>
        <c:noMultiLvlLbl val="0"/>
      </c:catAx>
      <c:valAx>
        <c:axId val="120500992"/>
        <c:scaling>
          <c:orientation val="minMax"/>
        </c:scaling>
        <c:delete val="0"/>
        <c:axPos val="l"/>
        <c:majorGridlines/>
        <c:numFmt formatCode="0.00%" sourceLinked="1"/>
        <c:majorTickMark val="out"/>
        <c:minorTickMark val="none"/>
        <c:tickLblPos val="nextTo"/>
        <c:crossAx val="1204951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Arizona</c:v>
                </c:pt>
              </c:strCache>
            </c:strRef>
          </c:tx>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Sheet1!$B$2:$B$27</c:f>
              <c:numCache>
                <c:formatCode>General</c:formatCode>
                <c:ptCount val="26"/>
                <c:pt idx="0">
                  <c:v>9.4</c:v>
                </c:pt>
                <c:pt idx="1">
                  <c:v>9.6</c:v>
                </c:pt>
                <c:pt idx="2">
                  <c:v>9.5</c:v>
                </c:pt>
                <c:pt idx="3">
                  <c:v>9</c:v>
                </c:pt>
                <c:pt idx="4">
                  <c:v>8.6999999999999993</c:v>
                </c:pt>
                <c:pt idx="5">
                  <c:v>8.5</c:v>
                </c:pt>
                <c:pt idx="6">
                  <c:v>8</c:v>
                </c:pt>
                <c:pt idx="7">
                  <c:v>7.7</c:v>
                </c:pt>
                <c:pt idx="8">
                  <c:v>7.8</c:v>
                </c:pt>
                <c:pt idx="9">
                  <c:v>7.6</c:v>
                </c:pt>
                <c:pt idx="10">
                  <c:v>7.3</c:v>
                </c:pt>
                <c:pt idx="11">
                  <c:v>7.1</c:v>
                </c:pt>
                <c:pt idx="12">
                  <c:v>6.7</c:v>
                </c:pt>
                <c:pt idx="13">
                  <c:v>6.8</c:v>
                </c:pt>
                <c:pt idx="14">
                  <c:v>6.4</c:v>
                </c:pt>
                <c:pt idx="15">
                  <c:v>6.6</c:v>
                </c:pt>
                <c:pt idx="16">
                  <c:v>6.8</c:v>
                </c:pt>
                <c:pt idx="17">
                  <c:v>6.8</c:v>
                </c:pt>
                <c:pt idx="18">
                  <c:v>6.5</c:v>
                </c:pt>
                <c:pt idx="19">
                  <c:v>6.6</c:v>
                </c:pt>
                <c:pt idx="20">
                  <c:v>6.6</c:v>
                </c:pt>
                <c:pt idx="21">
                  <c:v>6.6</c:v>
                </c:pt>
                <c:pt idx="22">
                  <c:v>6.2</c:v>
                </c:pt>
                <c:pt idx="23">
                  <c:v>6</c:v>
                </c:pt>
                <c:pt idx="24">
                  <c:v>5.9</c:v>
                </c:pt>
                <c:pt idx="25">
                  <c:v>5.5</c:v>
                </c:pt>
              </c:numCache>
            </c:numRef>
          </c:val>
          <c:smooth val="0"/>
        </c:ser>
        <c:ser>
          <c:idx val="1"/>
          <c:order val="1"/>
          <c:tx>
            <c:strRef>
              <c:f>Sheet1!$C$1</c:f>
              <c:strCache>
                <c:ptCount val="1"/>
                <c:pt idx="0">
                  <c:v>US</c:v>
                </c:pt>
              </c:strCache>
            </c:strRef>
          </c:tx>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Sheet1!$C$2:$C$27</c:f>
              <c:numCache>
                <c:formatCode>General</c:formatCode>
                <c:ptCount val="26"/>
                <c:pt idx="0">
                  <c:v>10.199999999999999</c:v>
                </c:pt>
                <c:pt idx="1">
                  <c:v>10</c:v>
                </c:pt>
                <c:pt idx="2">
                  <c:v>9.9</c:v>
                </c:pt>
                <c:pt idx="3">
                  <c:v>9.5</c:v>
                </c:pt>
                <c:pt idx="4">
                  <c:v>9.1</c:v>
                </c:pt>
                <c:pt idx="5">
                  <c:v>8.6999999999999993</c:v>
                </c:pt>
                <c:pt idx="6">
                  <c:v>8.4</c:v>
                </c:pt>
                <c:pt idx="7">
                  <c:v>7.8</c:v>
                </c:pt>
                <c:pt idx="8">
                  <c:v>7.4</c:v>
                </c:pt>
                <c:pt idx="9">
                  <c:v>7.2</c:v>
                </c:pt>
                <c:pt idx="10">
                  <c:v>7.2</c:v>
                </c:pt>
                <c:pt idx="11">
                  <c:v>7.1</c:v>
                </c:pt>
                <c:pt idx="12">
                  <c:v>7</c:v>
                </c:pt>
                <c:pt idx="13">
                  <c:v>6.9</c:v>
                </c:pt>
                <c:pt idx="14">
                  <c:v>6.8</c:v>
                </c:pt>
                <c:pt idx="15">
                  <c:v>6.7</c:v>
                </c:pt>
                <c:pt idx="16">
                  <c:v>6.7</c:v>
                </c:pt>
                <c:pt idx="17">
                  <c:v>6.8</c:v>
                </c:pt>
                <c:pt idx="18">
                  <c:v>6.8</c:v>
                </c:pt>
                <c:pt idx="19">
                  <c:v>6.8</c:v>
                </c:pt>
                <c:pt idx="20">
                  <c:v>6.7</c:v>
                </c:pt>
                <c:pt idx="21">
                  <c:v>6.7</c:v>
                </c:pt>
                <c:pt idx="22">
                  <c:v>6.5</c:v>
                </c:pt>
                <c:pt idx="23">
                  <c:v>6.3</c:v>
                </c:pt>
                <c:pt idx="24">
                  <c:v>6</c:v>
                </c:pt>
                <c:pt idx="25">
                  <c:v>6</c:v>
                </c:pt>
              </c:numCache>
            </c:numRef>
          </c:val>
          <c:smooth val="0"/>
        </c:ser>
        <c:dLbls>
          <c:showLegendKey val="0"/>
          <c:showVal val="0"/>
          <c:showCatName val="0"/>
          <c:showSerName val="0"/>
          <c:showPercent val="0"/>
          <c:showBubbleSize val="0"/>
        </c:dLbls>
        <c:marker val="1"/>
        <c:smooth val="0"/>
        <c:axId val="115096192"/>
        <c:axId val="115106176"/>
      </c:lineChart>
      <c:catAx>
        <c:axId val="115096192"/>
        <c:scaling>
          <c:orientation val="minMax"/>
        </c:scaling>
        <c:delete val="0"/>
        <c:axPos val="b"/>
        <c:numFmt formatCode="General" sourceLinked="1"/>
        <c:majorTickMark val="out"/>
        <c:minorTickMark val="none"/>
        <c:tickLblPos val="nextTo"/>
        <c:txPr>
          <a:bodyPr/>
          <a:lstStyle/>
          <a:p>
            <a:pPr>
              <a:defRPr sz="1400"/>
            </a:pPr>
            <a:endParaRPr lang="en-US"/>
          </a:p>
        </c:txPr>
        <c:crossAx val="115106176"/>
        <c:crosses val="autoZero"/>
        <c:auto val="1"/>
        <c:lblAlgn val="ctr"/>
        <c:lblOffset val="100"/>
        <c:tickLblSkip val="1"/>
        <c:noMultiLvlLbl val="0"/>
      </c:catAx>
      <c:valAx>
        <c:axId val="115106176"/>
        <c:scaling>
          <c:orientation val="minMax"/>
        </c:scaling>
        <c:delete val="0"/>
        <c:axPos val="l"/>
        <c:majorGridlines/>
        <c:numFmt formatCode="General" sourceLinked="1"/>
        <c:majorTickMark val="out"/>
        <c:minorTickMark val="none"/>
        <c:tickLblPos val="nextTo"/>
        <c:crossAx val="1150961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Member Months</c:v>
                </c:pt>
              </c:strCache>
            </c:strRef>
          </c:tx>
          <c:marker>
            <c:symbol val="none"/>
          </c:marker>
          <c:cat>
            <c:numRef>
              <c:f>Sheet1!$A$2:$A$334</c:f>
              <c:numCache>
                <c:formatCode>mmm\-yy</c:formatCode>
                <c:ptCount val="333"/>
                <c:pt idx="0">
                  <c:v>36130</c:v>
                </c:pt>
                <c:pt idx="1">
                  <c:v>36161</c:v>
                </c:pt>
                <c:pt idx="2">
                  <c:v>36192</c:v>
                </c:pt>
                <c:pt idx="3">
                  <c:v>36220</c:v>
                </c:pt>
                <c:pt idx="4">
                  <c:v>36251</c:v>
                </c:pt>
                <c:pt idx="5">
                  <c:v>36281</c:v>
                </c:pt>
                <c:pt idx="6">
                  <c:v>36312</c:v>
                </c:pt>
                <c:pt idx="7">
                  <c:v>36342</c:v>
                </c:pt>
                <c:pt idx="8">
                  <c:v>36373</c:v>
                </c:pt>
                <c:pt idx="9">
                  <c:v>36404</c:v>
                </c:pt>
                <c:pt idx="10">
                  <c:v>36434</c:v>
                </c:pt>
                <c:pt idx="11">
                  <c:v>36465</c:v>
                </c:pt>
                <c:pt idx="12">
                  <c:v>36495</c:v>
                </c:pt>
                <c:pt idx="13">
                  <c:v>36526</c:v>
                </c:pt>
                <c:pt idx="14">
                  <c:v>36557</c:v>
                </c:pt>
                <c:pt idx="15">
                  <c:v>36586</c:v>
                </c:pt>
                <c:pt idx="16">
                  <c:v>36617</c:v>
                </c:pt>
                <c:pt idx="17">
                  <c:v>36647</c:v>
                </c:pt>
                <c:pt idx="18">
                  <c:v>36678</c:v>
                </c:pt>
                <c:pt idx="19">
                  <c:v>36708</c:v>
                </c:pt>
                <c:pt idx="20">
                  <c:v>36739</c:v>
                </c:pt>
                <c:pt idx="21">
                  <c:v>36770</c:v>
                </c:pt>
                <c:pt idx="22">
                  <c:v>36800</c:v>
                </c:pt>
                <c:pt idx="23">
                  <c:v>36831</c:v>
                </c:pt>
                <c:pt idx="24">
                  <c:v>36861</c:v>
                </c:pt>
                <c:pt idx="25">
                  <c:v>36892</c:v>
                </c:pt>
                <c:pt idx="26">
                  <c:v>36923</c:v>
                </c:pt>
                <c:pt idx="27">
                  <c:v>36951</c:v>
                </c:pt>
                <c:pt idx="28">
                  <c:v>36982</c:v>
                </c:pt>
                <c:pt idx="29">
                  <c:v>37012</c:v>
                </c:pt>
                <c:pt idx="30">
                  <c:v>37043</c:v>
                </c:pt>
                <c:pt idx="31">
                  <c:v>37073</c:v>
                </c:pt>
                <c:pt idx="32">
                  <c:v>37104</c:v>
                </c:pt>
                <c:pt idx="33">
                  <c:v>37135</c:v>
                </c:pt>
                <c:pt idx="34">
                  <c:v>37165</c:v>
                </c:pt>
                <c:pt idx="35">
                  <c:v>37196</c:v>
                </c:pt>
                <c:pt idx="36">
                  <c:v>37226</c:v>
                </c:pt>
                <c:pt idx="37">
                  <c:v>37257</c:v>
                </c:pt>
                <c:pt idx="38">
                  <c:v>37288</c:v>
                </c:pt>
                <c:pt idx="39">
                  <c:v>37316</c:v>
                </c:pt>
                <c:pt idx="40">
                  <c:v>37347</c:v>
                </c:pt>
                <c:pt idx="41">
                  <c:v>37377</c:v>
                </c:pt>
                <c:pt idx="42">
                  <c:v>37408</c:v>
                </c:pt>
                <c:pt idx="43">
                  <c:v>37438</c:v>
                </c:pt>
                <c:pt idx="44">
                  <c:v>37469</c:v>
                </c:pt>
                <c:pt idx="45">
                  <c:v>37500</c:v>
                </c:pt>
                <c:pt idx="46">
                  <c:v>37530</c:v>
                </c:pt>
                <c:pt idx="47">
                  <c:v>37561</c:v>
                </c:pt>
                <c:pt idx="48">
                  <c:v>37591</c:v>
                </c:pt>
                <c:pt idx="49">
                  <c:v>37622</c:v>
                </c:pt>
                <c:pt idx="50">
                  <c:v>37653</c:v>
                </c:pt>
                <c:pt idx="51">
                  <c:v>37681</c:v>
                </c:pt>
                <c:pt idx="52">
                  <c:v>37712</c:v>
                </c:pt>
                <c:pt idx="53">
                  <c:v>37742</c:v>
                </c:pt>
                <c:pt idx="54">
                  <c:v>37773</c:v>
                </c:pt>
                <c:pt idx="55">
                  <c:v>37803</c:v>
                </c:pt>
                <c:pt idx="56">
                  <c:v>37834</c:v>
                </c:pt>
                <c:pt idx="57">
                  <c:v>37865</c:v>
                </c:pt>
                <c:pt idx="58">
                  <c:v>37895</c:v>
                </c:pt>
                <c:pt idx="59">
                  <c:v>37926</c:v>
                </c:pt>
                <c:pt idx="60">
                  <c:v>37956</c:v>
                </c:pt>
                <c:pt idx="61">
                  <c:v>37987</c:v>
                </c:pt>
                <c:pt idx="62">
                  <c:v>38018</c:v>
                </c:pt>
                <c:pt idx="63">
                  <c:v>38047</c:v>
                </c:pt>
                <c:pt idx="64">
                  <c:v>38078</c:v>
                </c:pt>
                <c:pt idx="65">
                  <c:v>38108</c:v>
                </c:pt>
                <c:pt idx="66">
                  <c:v>38139</c:v>
                </c:pt>
                <c:pt idx="67">
                  <c:v>38169</c:v>
                </c:pt>
                <c:pt idx="68">
                  <c:v>38200</c:v>
                </c:pt>
                <c:pt idx="69">
                  <c:v>38231</c:v>
                </c:pt>
                <c:pt idx="70">
                  <c:v>38261</c:v>
                </c:pt>
                <c:pt idx="71">
                  <c:v>38292</c:v>
                </c:pt>
                <c:pt idx="72">
                  <c:v>38322</c:v>
                </c:pt>
                <c:pt idx="73">
                  <c:v>38353</c:v>
                </c:pt>
                <c:pt idx="74">
                  <c:v>38384</c:v>
                </c:pt>
                <c:pt idx="75">
                  <c:v>38412</c:v>
                </c:pt>
                <c:pt idx="76">
                  <c:v>38443</c:v>
                </c:pt>
                <c:pt idx="77">
                  <c:v>38473</c:v>
                </c:pt>
                <c:pt idx="78">
                  <c:v>38504</c:v>
                </c:pt>
                <c:pt idx="79">
                  <c:v>38534</c:v>
                </c:pt>
                <c:pt idx="80">
                  <c:v>38565</c:v>
                </c:pt>
                <c:pt idx="81">
                  <c:v>38596</c:v>
                </c:pt>
                <c:pt idx="82">
                  <c:v>38626</c:v>
                </c:pt>
                <c:pt idx="83">
                  <c:v>38657</c:v>
                </c:pt>
                <c:pt idx="84">
                  <c:v>38687</c:v>
                </c:pt>
                <c:pt idx="85">
                  <c:v>38718</c:v>
                </c:pt>
                <c:pt idx="86">
                  <c:v>38749</c:v>
                </c:pt>
                <c:pt idx="87">
                  <c:v>38777</c:v>
                </c:pt>
                <c:pt idx="88">
                  <c:v>38808</c:v>
                </c:pt>
                <c:pt idx="89">
                  <c:v>38838</c:v>
                </c:pt>
                <c:pt idx="90">
                  <c:v>38869</c:v>
                </c:pt>
                <c:pt idx="91">
                  <c:v>38899</c:v>
                </c:pt>
                <c:pt idx="92">
                  <c:v>38930</c:v>
                </c:pt>
                <c:pt idx="93">
                  <c:v>38961</c:v>
                </c:pt>
                <c:pt idx="94">
                  <c:v>38991</c:v>
                </c:pt>
                <c:pt idx="95">
                  <c:v>39022</c:v>
                </c:pt>
                <c:pt idx="96">
                  <c:v>39052</c:v>
                </c:pt>
                <c:pt idx="97">
                  <c:v>39083</c:v>
                </c:pt>
                <c:pt idx="98">
                  <c:v>39114</c:v>
                </c:pt>
                <c:pt idx="99">
                  <c:v>39142</c:v>
                </c:pt>
                <c:pt idx="100">
                  <c:v>39173</c:v>
                </c:pt>
                <c:pt idx="101">
                  <c:v>39203</c:v>
                </c:pt>
                <c:pt idx="102">
                  <c:v>39234</c:v>
                </c:pt>
                <c:pt idx="103">
                  <c:v>39264</c:v>
                </c:pt>
                <c:pt idx="104">
                  <c:v>39295</c:v>
                </c:pt>
                <c:pt idx="105">
                  <c:v>39326</c:v>
                </c:pt>
                <c:pt idx="106">
                  <c:v>39356</c:v>
                </c:pt>
                <c:pt idx="107">
                  <c:v>39387</c:v>
                </c:pt>
                <c:pt idx="108">
                  <c:v>39417</c:v>
                </c:pt>
                <c:pt idx="109">
                  <c:v>39448</c:v>
                </c:pt>
                <c:pt idx="110">
                  <c:v>39479</c:v>
                </c:pt>
                <c:pt idx="111">
                  <c:v>39508</c:v>
                </c:pt>
                <c:pt idx="112">
                  <c:v>39539</c:v>
                </c:pt>
                <c:pt idx="113">
                  <c:v>39569</c:v>
                </c:pt>
                <c:pt idx="114">
                  <c:v>39600</c:v>
                </c:pt>
                <c:pt idx="115">
                  <c:v>39630</c:v>
                </c:pt>
                <c:pt idx="116">
                  <c:v>39661</c:v>
                </c:pt>
                <c:pt idx="117">
                  <c:v>39692</c:v>
                </c:pt>
                <c:pt idx="118">
                  <c:v>39722</c:v>
                </c:pt>
                <c:pt idx="119">
                  <c:v>39753</c:v>
                </c:pt>
                <c:pt idx="120">
                  <c:v>39783</c:v>
                </c:pt>
                <c:pt idx="121">
                  <c:v>39814</c:v>
                </c:pt>
                <c:pt idx="122">
                  <c:v>39845</c:v>
                </c:pt>
                <c:pt idx="123">
                  <c:v>39873</c:v>
                </c:pt>
                <c:pt idx="124">
                  <c:v>39904</c:v>
                </c:pt>
                <c:pt idx="125">
                  <c:v>39934</c:v>
                </c:pt>
                <c:pt idx="126">
                  <c:v>39965</c:v>
                </c:pt>
                <c:pt idx="127">
                  <c:v>39995</c:v>
                </c:pt>
                <c:pt idx="128">
                  <c:v>40026</c:v>
                </c:pt>
                <c:pt idx="129">
                  <c:v>40057</c:v>
                </c:pt>
                <c:pt idx="130">
                  <c:v>40087</c:v>
                </c:pt>
                <c:pt idx="131">
                  <c:v>40118</c:v>
                </c:pt>
                <c:pt idx="132">
                  <c:v>40148</c:v>
                </c:pt>
                <c:pt idx="133">
                  <c:v>40179</c:v>
                </c:pt>
                <c:pt idx="134">
                  <c:v>40210</c:v>
                </c:pt>
                <c:pt idx="135">
                  <c:v>40238</c:v>
                </c:pt>
                <c:pt idx="136">
                  <c:v>40269</c:v>
                </c:pt>
                <c:pt idx="137">
                  <c:v>40299</c:v>
                </c:pt>
                <c:pt idx="138">
                  <c:v>40330</c:v>
                </c:pt>
                <c:pt idx="139">
                  <c:v>40360</c:v>
                </c:pt>
                <c:pt idx="140">
                  <c:v>40391</c:v>
                </c:pt>
                <c:pt idx="141">
                  <c:v>40422</c:v>
                </c:pt>
                <c:pt idx="142">
                  <c:v>40452</c:v>
                </c:pt>
                <c:pt idx="143">
                  <c:v>40483</c:v>
                </c:pt>
                <c:pt idx="144">
                  <c:v>40513</c:v>
                </c:pt>
                <c:pt idx="145">
                  <c:v>40544</c:v>
                </c:pt>
                <c:pt idx="146">
                  <c:v>40575</c:v>
                </c:pt>
                <c:pt idx="147">
                  <c:v>40603</c:v>
                </c:pt>
                <c:pt idx="148">
                  <c:v>40634</c:v>
                </c:pt>
                <c:pt idx="149">
                  <c:v>40664</c:v>
                </c:pt>
                <c:pt idx="150">
                  <c:v>40695</c:v>
                </c:pt>
                <c:pt idx="151">
                  <c:v>40725</c:v>
                </c:pt>
                <c:pt idx="152">
                  <c:v>40756</c:v>
                </c:pt>
                <c:pt idx="153">
                  <c:v>40787</c:v>
                </c:pt>
                <c:pt idx="154">
                  <c:v>40817</c:v>
                </c:pt>
                <c:pt idx="155">
                  <c:v>40848</c:v>
                </c:pt>
                <c:pt idx="156">
                  <c:v>40878</c:v>
                </c:pt>
                <c:pt idx="157">
                  <c:v>40909</c:v>
                </c:pt>
                <c:pt idx="158">
                  <c:v>40940</c:v>
                </c:pt>
                <c:pt idx="159">
                  <c:v>40969</c:v>
                </c:pt>
                <c:pt idx="160">
                  <c:v>41000</c:v>
                </c:pt>
                <c:pt idx="161">
                  <c:v>41030</c:v>
                </c:pt>
                <c:pt idx="162">
                  <c:v>41061</c:v>
                </c:pt>
                <c:pt idx="163">
                  <c:v>41091</c:v>
                </c:pt>
                <c:pt idx="164">
                  <c:v>41122</c:v>
                </c:pt>
                <c:pt idx="165">
                  <c:v>41153</c:v>
                </c:pt>
                <c:pt idx="166">
                  <c:v>41183</c:v>
                </c:pt>
                <c:pt idx="167">
                  <c:v>41214</c:v>
                </c:pt>
                <c:pt idx="168">
                  <c:v>41244</c:v>
                </c:pt>
                <c:pt idx="169">
                  <c:v>41275</c:v>
                </c:pt>
                <c:pt idx="170">
                  <c:v>41306</c:v>
                </c:pt>
                <c:pt idx="171">
                  <c:v>41334</c:v>
                </c:pt>
                <c:pt idx="172">
                  <c:v>41365</c:v>
                </c:pt>
                <c:pt idx="173">
                  <c:v>41395</c:v>
                </c:pt>
                <c:pt idx="174">
                  <c:v>41426</c:v>
                </c:pt>
                <c:pt idx="175">
                  <c:v>41456</c:v>
                </c:pt>
                <c:pt idx="176">
                  <c:v>41487</c:v>
                </c:pt>
                <c:pt idx="177">
                  <c:v>41518</c:v>
                </c:pt>
                <c:pt idx="178">
                  <c:v>41548</c:v>
                </c:pt>
                <c:pt idx="179">
                  <c:v>41579</c:v>
                </c:pt>
                <c:pt idx="180">
                  <c:v>41609</c:v>
                </c:pt>
                <c:pt idx="181">
                  <c:v>41640</c:v>
                </c:pt>
                <c:pt idx="182">
                  <c:v>41671</c:v>
                </c:pt>
                <c:pt idx="183">
                  <c:v>41699</c:v>
                </c:pt>
                <c:pt idx="184">
                  <c:v>41730</c:v>
                </c:pt>
                <c:pt idx="185">
                  <c:v>41760</c:v>
                </c:pt>
                <c:pt idx="186">
                  <c:v>41791</c:v>
                </c:pt>
                <c:pt idx="187">
                  <c:v>41821</c:v>
                </c:pt>
                <c:pt idx="188">
                  <c:v>41852</c:v>
                </c:pt>
                <c:pt idx="189">
                  <c:v>41883</c:v>
                </c:pt>
                <c:pt idx="190">
                  <c:v>41913</c:v>
                </c:pt>
                <c:pt idx="191">
                  <c:v>41944</c:v>
                </c:pt>
                <c:pt idx="192">
                  <c:v>41974</c:v>
                </c:pt>
                <c:pt idx="193">
                  <c:v>42005</c:v>
                </c:pt>
                <c:pt idx="194">
                  <c:v>42036</c:v>
                </c:pt>
                <c:pt idx="195">
                  <c:v>42064</c:v>
                </c:pt>
                <c:pt idx="196">
                  <c:v>42095</c:v>
                </c:pt>
                <c:pt idx="197">
                  <c:v>42125</c:v>
                </c:pt>
                <c:pt idx="198">
                  <c:v>42156</c:v>
                </c:pt>
                <c:pt idx="199">
                  <c:v>42186</c:v>
                </c:pt>
                <c:pt idx="200">
                  <c:v>42217</c:v>
                </c:pt>
                <c:pt idx="201">
                  <c:v>42248</c:v>
                </c:pt>
                <c:pt idx="202">
                  <c:v>42278</c:v>
                </c:pt>
                <c:pt idx="203">
                  <c:v>42309</c:v>
                </c:pt>
                <c:pt idx="204">
                  <c:v>42339</c:v>
                </c:pt>
                <c:pt idx="205">
                  <c:v>42370</c:v>
                </c:pt>
                <c:pt idx="206">
                  <c:v>42401</c:v>
                </c:pt>
                <c:pt idx="207">
                  <c:v>42430</c:v>
                </c:pt>
              </c:numCache>
            </c:numRef>
          </c:cat>
          <c:val>
            <c:numRef>
              <c:f>Sheet1!$B$2:$B$334</c:f>
              <c:numCache>
                <c:formatCode>#,##0_);\(#,##0\)</c:formatCode>
                <c:ptCount val="333"/>
                <c:pt idx="0">
                  <c:v>5129.2400166094303</c:v>
                </c:pt>
                <c:pt idx="1">
                  <c:v>5310.3300175461918</c:v>
                </c:pt>
                <c:pt idx="2">
                  <c:v>5441.9100291132927</c:v>
                </c:pt>
                <c:pt idx="3">
                  <c:v>5682.209982663393</c:v>
                </c:pt>
                <c:pt idx="4">
                  <c:v>5680.5400210022926</c:v>
                </c:pt>
                <c:pt idx="5">
                  <c:v>5512.2200095653534</c:v>
                </c:pt>
                <c:pt idx="6">
                  <c:v>5383.5799744278193</c:v>
                </c:pt>
                <c:pt idx="7">
                  <c:v>5339.4299383759499</c:v>
                </c:pt>
                <c:pt idx="8">
                  <c:v>5404.3399704694748</c:v>
                </c:pt>
                <c:pt idx="9">
                  <c:v>5448.5200096070766</c:v>
                </c:pt>
                <c:pt idx="10">
                  <c:v>5491.9399845302105</c:v>
                </c:pt>
                <c:pt idx="11">
                  <c:v>5507.2800010442734</c:v>
                </c:pt>
                <c:pt idx="12">
                  <c:v>5428.9600090943277</c:v>
                </c:pt>
                <c:pt idx="13">
                  <c:v>5369.5099381506443</c:v>
                </c:pt>
                <c:pt idx="14">
                  <c:v>5258.2899816595018</c:v>
                </c:pt>
                <c:pt idx="15">
                  <c:v>5300.8999929912388</c:v>
                </c:pt>
                <c:pt idx="16">
                  <c:v>5307.6499857604504</c:v>
                </c:pt>
                <c:pt idx="17">
                  <c:v>5353.1999576352537</c:v>
                </c:pt>
                <c:pt idx="18">
                  <c:v>5443.7599988654256</c:v>
                </c:pt>
                <c:pt idx="19">
                  <c:v>5608.189956240356</c:v>
                </c:pt>
                <c:pt idx="20">
                  <c:v>5696.5699593108147</c:v>
                </c:pt>
                <c:pt idx="21">
                  <c:v>5658.619981855154</c:v>
                </c:pt>
                <c:pt idx="22">
                  <c:v>5644.7399921417236</c:v>
                </c:pt>
                <c:pt idx="23">
                  <c:v>5702.4299810230732</c:v>
                </c:pt>
                <c:pt idx="24">
                  <c:v>5580.0600152611732</c:v>
                </c:pt>
                <c:pt idx="25">
                  <c:v>5507.2899786531925</c:v>
                </c:pt>
                <c:pt idx="26">
                  <c:v>5438.3999929316342</c:v>
                </c:pt>
                <c:pt idx="27">
                  <c:v>5518.1399444490671</c:v>
                </c:pt>
                <c:pt idx="28">
                  <c:v>5583.0199927091599</c:v>
                </c:pt>
                <c:pt idx="29">
                  <c:v>5678.9499798994511</c:v>
                </c:pt>
                <c:pt idx="30">
                  <c:v>5763.219960577786</c:v>
                </c:pt>
                <c:pt idx="31">
                  <c:v>5714.6399955730885</c:v>
                </c:pt>
                <c:pt idx="32">
                  <c:v>5745.8200031481683</c:v>
                </c:pt>
                <c:pt idx="33">
                  <c:v>5780.4199647009373</c:v>
                </c:pt>
                <c:pt idx="34">
                  <c:v>5770.2799986600876</c:v>
                </c:pt>
                <c:pt idx="35">
                  <c:v>5803.7900387495756</c:v>
                </c:pt>
                <c:pt idx="36">
                  <c:v>5788.0700099468231</c:v>
                </c:pt>
                <c:pt idx="37">
                  <c:v>5729.6999988555908</c:v>
                </c:pt>
                <c:pt idx="38">
                  <c:v>5640.560020826757</c:v>
                </c:pt>
                <c:pt idx="39">
                  <c:v>5639.6600065212697</c:v>
                </c:pt>
                <c:pt idx="40">
                  <c:v>5600.1999696437269</c:v>
                </c:pt>
                <c:pt idx="41">
                  <c:v>5524.6400259379297</c:v>
                </c:pt>
                <c:pt idx="42">
                  <c:v>5572.3499695844948</c:v>
                </c:pt>
                <c:pt idx="43">
                  <c:v>5541.9000154733658</c:v>
                </c:pt>
                <c:pt idx="44">
                  <c:v>5492.8799578528851</c:v>
                </c:pt>
                <c:pt idx="45">
                  <c:v>5550.4400153011084</c:v>
                </c:pt>
                <c:pt idx="46">
                  <c:v>5662.7900260388851</c:v>
                </c:pt>
                <c:pt idx="47">
                  <c:v>5831.2599949967116</c:v>
                </c:pt>
                <c:pt idx="48">
                  <c:v>6020.0699765086174</c:v>
                </c:pt>
                <c:pt idx="49">
                  <c:v>6109.8500206172466</c:v>
                </c:pt>
                <c:pt idx="50">
                  <c:v>6215.4400618523359</c:v>
                </c:pt>
                <c:pt idx="51">
                  <c:v>6424.8500298187137</c:v>
                </c:pt>
                <c:pt idx="52">
                  <c:v>6509.6400179993361</c:v>
                </c:pt>
                <c:pt idx="53">
                  <c:v>6464.6099858246744</c:v>
                </c:pt>
                <c:pt idx="54">
                  <c:v>6413.5700728688389</c:v>
                </c:pt>
                <c:pt idx="55">
                  <c:v>6487.7399857528508</c:v>
                </c:pt>
                <c:pt idx="56">
                  <c:v>6520.2500305473804</c:v>
                </c:pt>
                <c:pt idx="57">
                  <c:v>6646.1400475949049</c:v>
                </c:pt>
                <c:pt idx="58">
                  <c:v>6755.7200134713203</c:v>
                </c:pt>
                <c:pt idx="59">
                  <c:v>6843.1599950622767</c:v>
                </c:pt>
                <c:pt idx="60">
                  <c:v>7079.3500072322786</c:v>
                </c:pt>
                <c:pt idx="61">
                  <c:v>7260.8100076429546</c:v>
                </c:pt>
                <c:pt idx="62">
                  <c:v>7405.8699904456735</c:v>
                </c:pt>
                <c:pt idx="63">
                  <c:v>7691.5700510069728</c:v>
                </c:pt>
                <c:pt idx="64">
                  <c:v>7922.9499143660069</c:v>
                </c:pt>
                <c:pt idx="65">
                  <c:v>8055.7199436426163</c:v>
                </c:pt>
                <c:pt idx="66">
                  <c:v>8236.350039023906</c:v>
                </c:pt>
                <c:pt idx="67">
                  <c:v>8426.1699851099402</c:v>
                </c:pt>
                <c:pt idx="68">
                  <c:v>8429.1100308522582</c:v>
                </c:pt>
                <c:pt idx="69">
                  <c:v>8480.9000249318779</c:v>
                </c:pt>
                <c:pt idx="70">
                  <c:v>8709.9600261878222</c:v>
                </c:pt>
                <c:pt idx="71">
                  <c:v>8732.1699580103159</c:v>
                </c:pt>
                <c:pt idx="72">
                  <c:v>8708.7800195664167</c:v>
                </c:pt>
                <c:pt idx="73">
                  <c:v>8781.8200424313545</c:v>
                </c:pt>
                <c:pt idx="74">
                  <c:v>8891.3600266110152</c:v>
                </c:pt>
                <c:pt idx="75">
                  <c:v>9084.5000250861049</c:v>
                </c:pt>
                <c:pt idx="76">
                  <c:v>9190.7800262048841</c:v>
                </c:pt>
                <c:pt idx="77">
                  <c:v>9352.7599779050797</c:v>
                </c:pt>
                <c:pt idx="78">
                  <c:v>9474.9300327207893</c:v>
                </c:pt>
                <c:pt idx="79">
                  <c:v>9606.2999896369874</c:v>
                </c:pt>
                <c:pt idx="80">
                  <c:v>9533.1700433120131</c:v>
                </c:pt>
                <c:pt idx="81">
                  <c:v>9604.9599757511169</c:v>
                </c:pt>
                <c:pt idx="82">
                  <c:v>9728.6599742174149</c:v>
                </c:pt>
                <c:pt idx="83">
                  <c:v>9744.7600421272218</c:v>
                </c:pt>
                <c:pt idx="84">
                  <c:v>9752.2100922912359</c:v>
                </c:pt>
                <c:pt idx="85">
                  <c:v>9658.8900129459798</c:v>
                </c:pt>
                <c:pt idx="86">
                  <c:v>9808.0500520393252</c:v>
                </c:pt>
                <c:pt idx="87">
                  <c:v>9844.1500010881573</c:v>
                </c:pt>
                <c:pt idx="88">
                  <c:v>9798.0300345942378</c:v>
                </c:pt>
                <c:pt idx="89">
                  <c:v>9844.1099763158709</c:v>
                </c:pt>
                <c:pt idx="90">
                  <c:v>9830.5200531296432</c:v>
                </c:pt>
                <c:pt idx="91">
                  <c:v>9732.8800171017647</c:v>
                </c:pt>
                <c:pt idx="92">
                  <c:v>9550.8600798528641</c:v>
                </c:pt>
                <c:pt idx="93">
                  <c:v>9325.549990022555</c:v>
                </c:pt>
                <c:pt idx="94">
                  <c:v>9088.5699597224593</c:v>
                </c:pt>
                <c:pt idx="95">
                  <c:v>9027.0199423097074</c:v>
                </c:pt>
                <c:pt idx="96">
                  <c:v>9140.9399809986353</c:v>
                </c:pt>
                <c:pt idx="97">
                  <c:v>9253.2300481777638</c:v>
                </c:pt>
                <c:pt idx="98">
                  <c:v>9382.0799667797983</c:v>
                </c:pt>
                <c:pt idx="99">
                  <c:v>9500.8600517734885</c:v>
                </c:pt>
                <c:pt idx="100">
                  <c:v>9537.7199934050441</c:v>
                </c:pt>
                <c:pt idx="101">
                  <c:v>9584.6099765449762</c:v>
                </c:pt>
                <c:pt idx="102">
                  <c:v>9547.4900611490011</c:v>
                </c:pt>
                <c:pt idx="103">
                  <c:v>9439.6699577532709</c:v>
                </c:pt>
                <c:pt idx="104">
                  <c:v>9350.4199909437448</c:v>
                </c:pt>
                <c:pt idx="105">
                  <c:v>9372.1499479040504</c:v>
                </c:pt>
                <c:pt idx="106">
                  <c:v>9340.2399826832116</c:v>
                </c:pt>
                <c:pt idx="107">
                  <c:v>9365.4499920736998</c:v>
                </c:pt>
                <c:pt idx="108">
                  <c:v>9236.9399769157171</c:v>
                </c:pt>
                <c:pt idx="109">
                  <c:v>9271.8099567592144</c:v>
                </c:pt>
                <c:pt idx="110">
                  <c:v>9262.139971608296</c:v>
                </c:pt>
                <c:pt idx="111">
                  <c:v>9318.4300076961517</c:v>
                </c:pt>
                <c:pt idx="112">
                  <c:v>9320.9399734754115</c:v>
                </c:pt>
                <c:pt idx="113">
                  <c:v>9447.1800441853702</c:v>
                </c:pt>
                <c:pt idx="114">
                  <c:v>9484.8299929033965</c:v>
                </c:pt>
                <c:pt idx="115">
                  <c:v>9504.590047031641</c:v>
                </c:pt>
                <c:pt idx="116">
                  <c:v>9499.9100564625114</c:v>
                </c:pt>
                <c:pt idx="117">
                  <c:v>9548.3200122341514</c:v>
                </c:pt>
                <c:pt idx="118">
                  <c:v>9746.6899630427361</c:v>
                </c:pt>
                <c:pt idx="119">
                  <c:v>9901.8499998282641</c:v>
                </c:pt>
                <c:pt idx="120">
                  <c:v>9812.630054699257</c:v>
                </c:pt>
                <c:pt idx="121">
                  <c:v>9849.6599441170692</c:v>
                </c:pt>
                <c:pt idx="122">
                  <c:v>9889.3000287562609</c:v>
                </c:pt>
                <c:pt idx="123">
                  <c:v>9859.8000598158687</c:v>
                </c:pt>
                <c:pt idx="124">
                  <c:v>9826.1400386095047</c:v>
                </c:pt>
                <c:pt idx="125">
                  <c:v>9813.8199638351798</c:v>
                </c:pt>
                <c:pt idx="126">
                  <c:v>9736.5299380794168</c:v>
                </c:pt>
                <c:pt idx="127">
                  <c:v>9657.9699856303632</c:v>
                </c:pt>
                <c:pt idx="128">
                  <c:v>9517.9999700989574</c:v>
                </c:pt>
                <c:pt idx="129">
                  <c:v>9543.3900041133165</c:v>
                </c:pt>
                <c:pt idx="130">
                  <c:v>9646.249976657331</c:v>
                </c:pt>
                <c:pt idx="131">
                  <c:v>9582.1500541400164</c:v>
                </c:pt>
                <c:pt idx="132">
                  <c:v>9387.1799620203674</c:v>
                </c:pt>
                <c:pt idx="133">
                  <c:v>9467.9500037971884</c:v>
                </c:pt>
                <c:pt idx="134">
                  <c:v>9541.97998393327</c:v>
                </c:pt>
                <c:pt idx="135">
                  <c:v>9515.3299937304109</c:v>
                </c:pt>
                <c:pt idx="136">
                  <c:v>9594.1800100598484</c:v>
                </c:pt>
                <c:pt idx="137">
                  <c:v>9630.0699588060379</c:v>
                </c:pt>
                <c:pt idx="138">
                  <c:v>9570.1099866237491</c:v>
                </c:pt>
                <c:pt idx="139">
                  <c:v>9524.0500398986042</c:v>
                </c:pt>
                <c:pt idx="140">
                  <c:v>9493.64005898498</c:v>
                </c:pt>
                <c:pt idx="141">
                  <c:v>9552.560019608587</c:v>
                </c:pt>
                <c:pt idx="142">
                  <c:v>9758.5600520260632</c:v>
                </c:pt>
                <c:pt idx="143">
                  <c:v>9777.5399814490229</c:v>
                </c:pt>
                <c:pt idx="144">
                  <c:v>9638.2399445343763</c:v>
                </c:pt>
                <c:pt idx="145">
                  <c:v>9676.5899561289698</c:v>
                </c:pt>
                <c:pt idx="146">
                  <c:v>9840.4500218965113</c:v>
                </c:pt>
                <c:pt idx="147">
                  <c:v>9901.5599989816546</c:v>
                </c:pt>
                <c:pt idx="148">
                  <c:v>9885.519905326888</c:v>
                </c:pt>
                <c:pt idx="149">
                  <c:v>9967.6100162193179</c:v>
                </c:pt>
                <c:pt idx="150">
                  <c:v>9937.480045279488</c:v>
                </c:pt>
                <c:pt idx="151">
                  <c:v>9950.379997484386</c:v>
                </c:pt>
                <c:pt idx="152">
                  <c:v>10025.599991962314</c:v>
                </c:pt>
                <c:pt idx="153">
                  <c:v>10084.149997049943</c:v>
                </c:pt>
                <c:pt idx="154">
                  <c:v>10215.580075228587</c:v>
                </c:pt>
                <c:pt idx="155">
                  <c:v>10441.820072507486</c:v>
                </c:pt>
                <c:pt idx="156">
                  <c:v>10378.009963374585</c:v>
                </c:pt>
                <c:pt idx="157">
                  <c:v>10411.210028216243</c:v>
                </c:pt>
                <c:pt idx="158">
                  <c:v>10818.720038637519</c:v>
                </c:pt>
                <c:pt idx="159">
                  <c:v>11245.449969347566</c:v>
                </c:pt>
                <c:pt idx="160">
                  <c:v>11429.969973899424</c:v>
                </c:pt>
                <c:pt idx="161">
                  <c:v>11673.40999716334</c:v>
                </c:pt>
                <c:pt idx="162">
                  <c:v>11927.230022115633</c:v>
                </c:pt>
                <c:pt idx="163">
                  <c:v>12228.600013423711</c:v>
                </c:pt>
                <c:pt idx="164">
                  <c:v>12454.309988124296</c:v>
                </c:pt>
                <c:pt idx="165">
                  <c:v>12726.190032925457</c:v>
                </c:pt>
                <c:pt idx="166">
                  <c:v>12981.670072270557</c:v>
                </c:pt>
                <c:pt idx="167">
                  <c:v>13012.780093656853</c:v>
                </c:pt>
                <c:pt idx="168">
                  <c:v>12918.469983875751</c:v>
                </c:pt>
                <c:pt idx="169">
                  <c:v>12946.130064751953</c:v>
                </c:pt>
                <c:pt idx="170">
                  <c:v>13057.330116260797</c:v>
                </c:pt>
                <c:pt idx="171">
                  <c:v>13163.350004194304</c:v>
                </c:pt>
                <c:pt idx="172">
                  <c:v>13349.389979474247</c:v>
                </c:pt>
                <c:pt idx="173">
                  <c:v>13534.730068113655</c:v>
                </c:pt>
                <c:pt idx="174">
                  <c:v>13555.150028357282</c:v>
                </c:pt>
                <c:pt idx="175">
                  <c:v>13504.320011695847</c:v>
                </c:pt>
                <c:pt idx="176">
                  <c:v>13656.899903623387</c:v>
                </c:pt>
                <c:pt idx="177">
                  <c:v>13781.020030274987</c:v>
                </c:pt>
                <c:pt idx="178">
                  <c:v>13941.760036051273</c:v>
                </c:pt>
                <c:pt idx="179">
                  <c:v>14080.97999753803</c:v>
                </c:pt>
                <c:pt idx="180">
                  <c:v>13966.319947196171</c:v>
                </c:pt>
                <c:pt idx="181">
                  <c:v>13953.020066663623</c:v>
                </c:pt>
                <c:pt idx="182">
                  <c:v>14115.730054236948</c:v>
                </c:pt>
                <c:pt idx="183">
                  <c:v>14391.409988850355</c:v>
                </c:pt>
                <c:pt idx="184">
                  <c:v>14638.489955987781</c:v>
                </c:pt>
                <c:pt idx="185">
                  <c:v>14949.11017863825</c:v>
                </c:pt>
                <c:pt idx="186">
                  <c:v>15207.889958351851</c:v>
                </c:pt>
                <c:pt idx="187">
                  <c:v>15273.420018821955</c:v>
                </c:pt>
                <c:pt idx="188">
                  <c:v>15403.299849506468</c:v>
                </c:pt>
                <c:pt idx="189">
                  <c:v>15587.930017258972</c:v>
                </c:pt>
                <c:pt idx="190">
                  <c:v>15669.820037640631</c:v>
                </c:pt>
                <c:pt idx="191">
                  <c:v>15736.290128488094</c:v>
                </c:pt>
                <c:pt idx="192">
                  <c:v>15692.259851733223</c:v>
                </c:pt>
                <c:pt idx="193">
                  <c:v>15870.979941219091</c:v>
                </c:pt>
                <c:pt idx="194">
                  <c:v>16068.370062336326</c:v>
                </c:pt>
                <c:pt idx="195">
                  <c:v>16260.469930915162</c:v>
                </c:pt>
                <c:pt idx="196">
                  <c:v>16360.350041002035</c:v>
                </c:pt>
                <c:pt idx="197">
                  <c:v>16336.480014260858</c:v>
                </c:pt>
                <c:pt idx="198">
                  <c:v>16228.809911116958</c:v>
                </c:pt>
                <c:pt idx="199">
                  <c:v>16417.230099370703</c:v>
                </c:pt>
                <c:pt idx="200">
                  <c:v>16599.520175088197</c:v>
                </c:pt>
                <c:pt idx="201">
                  <c:v>16808.310151156038</c:v>
                </c:pt>
                <c:pt idx="202">
                  <c:v>16913.820000700653</c:v>
                </c:pt>
                <c:pt idx="203">
                  <c:v>17171.910131925717</c:v>
                </c:pt>
                <c:pt idx="204">
                  <c:v>17425.830146368593</c:v>
                </c:pt>
                <c:pt idx="205">
                  <c:v>17374.089930534363</c:v>
                </c:pt>
                <c:pt idx="206">
                  <c:v>17365.610037242994</c:v>
                </c:pt>
                <c:pt idx="207">
                  <c:v>17380.38633676479</c:v>
                </c:pt>
              </c:numCache>
            </c:numRef>
          </c:val>
          <c:smooth val="0"/>
        </c:ser>
        <c:dLbls>
          <c:showLegendKey val="0"/>
          <c:showVal val="0"/>
          <c:showCatName val="0"/>
          <c:showSerName val="0"/>
          <c:showPercent val="0"/>
          <c:showBubbleSize val="0"/>
        </c:dLbls>
        <c:marker val="1"/>
        <c:smooth val="0"/>
        <c:axId val="115430912"/>
        <c:axId val="115432448"/>
      </c:lineChart>
      <c:dateAx>
        <c:axId val="115430912"/>
        <c:scaling>
          <c:orientation val="minMax"/>
          <c:min val="36130"/>
        </c:scaling>
        <c:delete val="0"/>
        <c:axPos val="b"/>
        <c:numFmt formatCode="mmm\-yy" sourceLinked="1"/>
        <c:majorTickMark val="out"/>
        <c:minorTickMark val="none"/>
        <c:tickLblPos val="nextTo"/>
        <c:txPr>
          <a:bodyPr/>
          <a:lstStyle/>
          <a:p>
            <a:pPr>
              <a:defRPr sz="1100" b="1"/>
            </a:pPr>
            <a:endParaRPr lang="en-US"/>
          </a:p>
        </c:txPr>
        <c:crossAx val="115432448"/>
        <c:crosses val="autoZero"/>
        <c:auto val="1"/>
        <c:lblOffset val="100"/>
        <c:baseTimeUnit val="months"/>
        <c:majorUnit val="12"/>
        <c:majorTimeUnit val="months"/>
      </c:dateAx>
      <c:valAx>
        <c:axId val="115432448"/>
        <c:scaling>
          <c:orientation val="minMax"/>
          <c:min val="5000"/>
        </c:scaling>
        <c:delete val="0"/>
        <c:axPos val="l"/>
        <c:majorGridlines/>
        <c:numFmt formatCode="#,##0_);\(#,##0\)" sourceLinked="1"/>
        <c:majorTickMark val="out"/>
        <c:minorTickMark val="none"/>
        <c:tickLblPos val="nextTo"/>
        <c:crossAx val="1154309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BH</c:v>
                </c:pt>
              </c:strCache>
            </c:strRef>
          </c:tx>
          <c:invertIfNegative val="0"/>
          <c:cat>
            <c:strRef>
              <c:f>Sheet1!$A$2:$A$3</c:f>
              <c:strCache>
                <c:ptCount val="2"/>
                <c:pt idx="0">
                  <c:v>CMDP</c:v>
                </c:pt>
                <c:pt idx="1">
                  <c:v>Non CMDP</c:v>
                </c:pt>
              </c:strCache>
            </c:strRef>
          </c:cat>
          <c:val>
            <c:numRef>
              <c:f>Sheet1!$B$2:$B$3</c:f>
              <c:numCache>
                <c:formatCode>General</c:formatCode>
                <c:ptCount val="2"/>
                <c:pt idx="0">
                  <c:v>914</c:v>
                </c:pt>
                <c:pt idx="1">
                  <c:v>37</c:v>
                </c:pt>
              </c:numCache>
            </c:numRef>
          </c:val>
        </c:ser>
        <c:ser>
          <c:idx val="1"/>
          <c:order val="1"/>
          <c:tx>
            <c:strRef>
              <c:f>Sheet1!$C$1</c:f>
              <c:strCache>
                <c:ptCount val="1"/>
                <c:pt idx="0">
                  <c:v>PH</c:v>
                </c:pt>
              </c:strCache>
            </c:strRef>
          </c:tx>
          <c:invertIfNegative val="0"/>
          <c:cat>
            <c:strRef>
              <c:f>Sheet1!$A$2:$A$3</c:f>
              <c:strCache>
                <c:ptCount val="2"/>
                <c:pt idx="0">
                  <c:v>CMDP</c:v>
                </c:pt>
                <c:pt idx="1">
                  <c:v>Non CMDP</c:v>
                </c:pt>
              </c:strCache>
            </c:strRef>
          </c:cat>
          <c:val>
            <c:numRef>
              <c:f>Sheet1!$C$2:$C$3</c:f>
              <c:numCache>
                <c:formatCode>General</c:formatCode>
                <c:ptCount val="2"/>
                <c:pt idx="0">
                  <c:v>251</c:v>
                </c:pt>
                <c:pt idx="1">
                  <c:v>110</c:v>
                </c:pt>
              </c:numCache>
            </c:numRef>
          </c:val>
        </c:ser>
        <c:dLbls>
          <c:showLegendKey val="0"/>
          <c:showVal val="0"/>
          <c:showCatName val="0"/>
          <c:showSerName val="0"/>
          <c:showPercent val="0"/>
          <c:showBubbleSize val="0"/>
        </c:dLbls>
        <c:gapWidth val="150"/>
        <c:overlap val="100"/>
        <c:axId val="115831552"/>
        <c:axId val="115833088"/>
      </c:barChart>
      <c:catAx>
        <c:axId val="115831552"/>
        <c:scaling>
          <c:orientation val="minMax"/>
        </c:scaling>
        <c:delete val="0"/>
        <c:axPos val="b"/>
        <c:majorTickMark val="out"/>
        <c:minorTickMark val="none"/>
        <c:tickLblPos val="nextTo"/>
        <c:crossAx val="115833088"/>
        <c:crosses val="autoZero"/>
        <c:auto val="1"/>
        <c:lblAlgn val="ctr"/>
        <c:lblOffset val="100"/>
        <c:noMultiLvlLbl val="0"/>
      </c:catAx>
      <c:valAx>
        <c:axId val="115833088"/>
        <c:scaling>
          <c:orientation val="minMax"/>
        </c:scaling>
        <c:delete val="0"/>
        <c:axPos val="l"/>
        <c:majorGridlines/>
        <c:numFmt formatCode="General" sourceLinked="1"/>
        <c:majorTickMark val="out"/>
        <c:minorTickMark val="none"/>
        <c:tickLblPos val="nextTo"/>
        <c:crossAx val="1158315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stacked"/>
        <c:varyColors val="0"/>
        <c:ser>
          <c:idx val="0"/>
          <c:order val="0"/>
          <c:tx>
            <c:strRef>
              <c:f>Sheet1!$B$1</c:f>
              <c:strCache>
                <c:ptCount val="1"/>
                <c:pt idx="0">
                  <c:v>Health care</c:v>
                </c:pt>
              </c:strCache>
            </c:strRef>
          </c:tx>
          <c:invertIfNegative val="0"/>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General</c:formatCode>
                <c:ptCount val="11"/>
                <c:pt idx="0">
                  <c:v>12</c:v>
                </c:pt>
                <c:pt idx="1">
                  <c:v>12</c:v>
                </c:pt>
                <c:pt idx="2">
                  <c:v>11</c:v>
                </c:pt>
                <c:pt idx="3">
                  <c:v>11</c:v>
                </c:pt>
                <c:pt idx="4">
                  <c:v>12</c:v>
                </c:pt>
                <c:pt idx="5">
                  <c:v>16</c:v>
                </c:pt>
                <c:pt idx="6">
                  <c:v>9</c:v>
                </c:pt>
                <c:pt idx="7">
                  <c:v>8</c:v>
                </c:pt>
                <c:pt idx="8">
                  <c:v>9</c:v>
                </c:pt>
                <c:pt idx="9">
                  <c:v>10</c:v>
                </c:pt>
                <c:pt idx="10">
                  <c:v>9</c:v>
                </c:pt>
              </c:numCache>
            </c:numRef>
          </c:val>
        </c:ser>
        <c:ser>
          <c:idx val="1"/>
          <c:order val="1"/>
          <c:tx>
            <c:strRef>
              <c:f>Sheet1!$C$1</c:f>
              <c:strCache>
                <c:ptCount val="1"/>
                <c:pt idx="0">
                  <c:v>Social care</c:v>
                </c:pt>
              </c:strCache>
            </c:strRef>
          </c:tx>
          <c:spPr>
            <a:solidFill>
              <a:schemeClr val="accent3"/>
            </a:solidFill>
          </c:spPr>
          <c:invertIfNegative val="0"/>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General</c:formatCode>
                <c:ptCount val="11"/>
                <c:pt idx="0">
                  <c:v>21</c:v>
                </c:pt>
                <c:pt idx="1">
                  <c:v>21</c:v>
                </c:pt>
                <c:pt idx="2">
                  <c:v>20</c:v>
                </c:pt>
                <c:pt idx="3">
                  <c:v>18</c:v>
                </c:pt>
                <c:pt idx="4">
                  <c:v>15</c:v>
                </c:pt>
                <c:pt idx="5">
                  <c:v>9</c:v>
                </c:pt>
                <c:pt idx="6">
                  <c:v>16</c:v>
                </c:pt>
                <c:pt idx="7">
                  <c:v>15</c:v>
                </c:pt>
                <c:pt idx="8">
                  <c:v>11</c:v>
                </c:pt>
                <c:pt idx="9">
                  <c:v>10</c:v>
                </c:pt>
                <c:pt idx="10">
                  <c:v>11</c:v>
                </c:pt>
              </c:numCache>
            </c:numRef>
          </c:val>
        </c:ser>
        <c:dLbls>
          <c:showLegendKey val="0"/>
          <c:showVal val="0"/>
          <c:showCatName val="0"/>
          <c:showSerName val="0"/>
          <c:showPercent val="0"/>
          <c:showBubbleSize val="0"/>
        </c:dLbls>
        <c:gapWidth val="150"/>
        <c:overlap val="100"/>
        <c:axId val="115476736"/>
        <c:axId val="115486720"/>
      </c:barChart>
      <c:catAx>
        <c:axId val="115476736"/>
        <c:scaling>
          <c:orientation val="minMax"/>
        </c:scaling>
        <c:delete val="0"/>
        <c:axPos val="b"/>
        <c:majorTickMark val="out"/>
        <c:minorTickMark val="none"/>
        <c:tickLblPos val="nextTo"/>
        <c:txPr>
          <a:bodyPr/>
          <a:lstStyle/>
          <a:p>
            <a:pPr>
              <a:defRPr sz="1500"/>
            </a:pPr>
            <a:endParaRPr lang="en-US"/>
          </a:p>
        </c:txPr>
        <c:crossAx val="115486720"/>
        <c:crosses val="autoZero"/>
        <c:auto val="1"/>
        <c:lblAlgn val="ctr"/>
        <c:lblOffset val="100"/>
        <c:noMultiLvlLbl val="0"/>
      </c:catAx>
      <c:valAx>
        <c:axId val="115486720"/>
        <c:scaling>
          <c:orientation val="minMax"/>
          <c:max val="40"/>
        </c:scaling>
        <c:delete val="0"/>
        <c:axPos val="l"/>
        <c:majorGridlines/>
        <c:numFmt formatCode="General" sourceLinked="1"/>
        <c:majorTickMark val="out"/>
        <c:minorTickMark val="none"/>
        <c:tickLblPos val="nextTo"/>
        <c:txPr>
          <a:bodyPr/>
          <a:lstStyle/>
          <a:p>
            <a:pPr>
              <a:defRPr sz="1500"/>
            </a:pPr>
            <a:endParaRPr lang="en-US"/>
          </a:p>
        </c:txPr>
        <c:crossAx val="115476736"/>
        <c:crosses val="autoZero"/>
        <c:crossBetween val="between"/>
        <c:majorUnit val="10"/>
      </c:valAx>
    </c:plotArea>
    <c:legend>
      <c:legendPos val="t"/>
      <c:layout/>
      <c:overlay val="0"/>
      <c:txPr>
        <a:bodyPr/>
        <a:lstStyle/>
        <a:p>
          <a:pPr>
            <a:defRPr sz="15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strRef>
              <c:f>Sheet1!$A$2:$A$7</c:f>
              <c:strCache>
                <c:ptCount val="6"/>
                <c:pt idx="0">
                  <c:v>FY 2011</c:v>
                </c:pt>
                <c:pt idx="1">
                  <c:v>FY 2012</c:v>
                </c:pt>
                <c:pt idx="2">
                  <c:v>FY 2013</c:v>
                </c:pt>
                <c:pt idx="3">
                  <c:v>FY 2014</c:v>
                </c:pt>
                <c:pt idx="4">
                  <c:v>FY 2015</c:v>
                </c:pt>
                <c:pt idx="5">
                  <c:v>FY 2015</c:v>
                </c:pt>
              </c:strCache>
            </c:strRef>
          </c:cat>
          <c:val>
            <c:numRef>
              <c:f>Sheet1!$B$2:$B$7</c:f>
              <c:numCache>
                <c:formatCode>General</c:formatCode>
                <c:ptCount val="6"/>
                <c:pt idx="0">
                  <c:v>6.1</c:v>
                </c:pt>
                <c:pt idx="1">
                  <c:v>6.1</c:v>
                </c:pt>
                <c:pt idx="2">
                  <c:v>12.9</c:v>
                </c:pt>
                <c:pt idx="3">
                  <c:v>12.2</c:v>
                </c:pt>
                <c:pt idx="4">
                  <c:v>17.2</c:v>
                </c:pt>
                <c:pt idx="5">
                  <c:v>23.4</c:v>
                </c:pt>
              </c:numCache>
            </c:numRef>
          </c:val>
        </c:ser>
        <c:dLbls>
          <c:showLegendKey val="0"/>
          <c:showVal val="0"/>
          <c:showCatName val="0"/>
          <c:showSerName val="0"/>
          <c:showPercent val="0"/>
          <c:showBubbleSize val="0"/>
        </c:dLbls>
        <c:gapWidth val="150"/>
        <c:axId val="115508736"/>
        <c:axId val="115510272"/>
      </c:barChart>
      <c:catAx>
        <c:axId val="115508736"/>
        <c:scaling>
          <c:orientation val="minMax"/>
        </c:scaling>
        <c:delete val="0"/>
        <c:axPos val="b"/>
        <c:majorTickMark val="out"/>
        <c:minorTickMark val="none"/>
        <c:tickLblPos val="nextTo"/>
        <c:crossAx val="115510272"/>
        <c:crosses val="autoZero"/>
        <c:auto val="1"/>
        <c:lblAlgn val="ctr"/>
        <c:lblOffset val="100"/>
        <c:noMultiLvlLbl val="0"/>
      </c:catAx>
      <c:valAx>
        <c:axId val="115510272"/>
        <c:scaling>
          <c:orientation val="minMax"/>
        </c:scaling>
        <c:delete val="0"/>
        <c:axPos val="l"/>
        <c:majorGridlines/>
        <c:numFmt formatCode="General" sourceLinked="1"/>
        <c:majorTickMark val="out"/>
        <c:minorTickMark val="none"/>
        <c:tickLblPos val="nextTo"/>
        <c:crossAx val="115508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'Growth Summary'!$B$4:$G$4</c:f>
              <c:strCache>
                <c:ptCount val="6"/>
                <c:pt idx="0">
                  <c:v>2011 YE</c:v>
                </c:pt>
                <c:pt idx="1">
                  <c:v>2012 YE</c:v>
                </c:pt>
                <c:pt idx="2">
                  <c:v>2013 YE</c:v>
                </c:pt>
                <c:pt idx="3">
                  <c:v>2014 YE</c:v>
                </c:pt>
                <c:pt idx="4">
                  <c:v>2015 YE</c:v>
                </c:pt>
                <c:pt idx="5">
                  <c:v>2016 YTD</c:v>
                </c:pt>
              </c:strCache>
            </c:strRef>
          </c:cat>
          <c:val>
            <c:numRef>
              <c:f>'Growth Summary'!$B$5:$G$5</c:f>
              <c:numCache>
                <c:formatCode>_(* #,##0_);_(* \(#,##0\);_(* "-"??_);_(@_)</c:formatCode>
                <c:ptCount val="6"/>
                <c:pt idx="0">
                  <c:v>11</c:v>
                </c:pt>
                <c:pt idx="1">
                  <c:v>23</c:v>
                </c:pt>
                <c:pt idx="2">
                  <c:v>33</c:v>
                </c:pt>
                <c:pt idx="3">
                  <c:v>33</c:v>
                </c:pt>
                <c:pt idx="4">
                  <c:v>78</c:v>
                </c:pt>
                <c:pt idx="5">
                  <c:v>117</c:v>
                </c:pt>
              </c:numCache>
            </c:numRef>
          </c:val>
        </c:ser>
        <c:dLbls>
          <c:showLegendKey val="0"/>
          <c:showVal val="1"/>
          <c:showCatName val="0"/>
          <c:showSerName val="0"/>
          <c:showPercent val="0"/>
          <c:showBubbleSize val="0"/>
        </c:dLbls>
        <c:gapWidth val="100"/>
        <c:shape val="box"/>
        <c:axId val="115660672"/>
        <c:axId val="115662208"/>
        <c:axId val="115412032"/>
      </c:bar3DChart>
      <c:catAx>
        <c:axId val="115660672"/>
        <c:scaling>
          <c:orientation val="minMax"/>
        </c:scaling>
        <c:delete val="0"/>
        <c:axPos val="b"/>
        <c:numFmt formatCode="@"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70C0"/>
                </a:solidFill>
                <a:latin typeface="+mn-lt"/>
                <a:ea typeface="+mn-ea"/>
                <a:cs typeface="+mn-cs"/>
              </a:defRPr>
            </a:pPr>
            <a:endParaRPr lang="en-US"/>
          </a:p>
        </c:txPr>
        <c:crossAx val="115662208"/>
        <c:crosses val="autoZero"/>
        <c:auto val="0"/>
        <c:lblAlgn val="ctr"/>
        <c:lblOffset val="100"/>
        <c:noMultiLvlLbl val="0"/>
      </c:catAx>
      <c:valAx>
        <c:axId val="115662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rgbClr val="0070C0"/>
                    </a:solidFill>
                    <a:latin typeface="+mn-lt"/>
                    <a:ea typeface="+mn-ea"/>
                    <a:cs typeface="+mn-cs"/>
                  </a:defRPr>
                </a:pPr>
                <a:r>
                  <a:rPr lang="en-US" sz="1200" b="1">
                    <a:solidFill>
                      <a:srgbClr val="0070C0"/>
                    </a:solidFill>
                  </a:rPr>
                  <a:t>Number of Participants</a:t>
                </a:r>
              </a:p>
            </c:rich>
          </c:tx>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660672"/>
        <c:crossesAt val="1"/>
        <c:crossBetween val="between"/>
      </c:valAx>
      <c:serAx>
        <c:axId val="115412032"/>
        <c:scaling>
          <c:orientation val="minMax"/>
        </c:scaling>
        <c:delete val="1"/>
        <c:axPos val="b"/>
        <c:majorTickMark val="out"/>
        <c:minorTickMark val="none"/>
        <c:tickLblPos val="nextTo"/>
        <c:crossAx val="115662208"/>
        <c:crosses val="autoZero"/>
      </c:serAx>
      <c:spPr>
        <a:noFill/>
        <a:ln>
          <a:noFill/>
        </a:ln>
        <a:effectLst/>
      </c:spPr>
    </c:plotArea>
    <c:plotVisOnly val="1"/>
    <c:dispBlanksAs val="gap"/>
    <c:showDLblsOverMax val="0"/>
  </c:chart>
  <c:spPr>
    <a:solidFill>
      <a:schemeClr val="bg1"/>
    </a:solidFill>
    <a:ln w="50800" cap="flat" cmpd="sng" algn="ctr">
      <a:no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E0AC8-B678-4179-9BCC-0EB2FAFC70FC}" type="doc">
      <dgm:prSet loTypeId="urn:microsoft.com/office/officeart/2005/8/layout/process1" loCatId="process" qsTypeId="urn:microsoft.com/office/officeart/2005/8/quickstyle/simple1" qsCatId="simple" csTypeId="urn:microsoft.com/office/officeart/2005/8/colors/accent1_3" csCatId="accent1" phldr="1"/>
      <dgm:spPr/>
    </dgm:pt>
    <dgm:pt modelId="{5DA7F8B5-F7D5-4F7F-B510-19F920F1C6F6}">
      <dgm:prSet phldrT="[Text]"/>
      <dgm:spPr/>
      <dgm:t>
        <a:bodyPr/>
        <a:lstStyle/>
        <a:p>
          <a:r>
            <a:rPr lang="en-US" dirty="0" smtClean="0"/>
            <a:t>Resources</a:t>
          </a:r>
          <a:endParaRPr lang="en-US" dirty="0"/>
        </a:p>
      </dgm:t>
    </dgm:pt>
    <dgm:pt modelId="{8F163AE3-C92E-46FF-B801-2138DFB5D81A}" type="parTrans" cxnId="{CF08CBBE-0A17-4E62-8189-8772ADE01005}">
      <dgm:prSet/>
      <dgm:spPr/>
      <dgm:t>
        <a:bodyPr/>
        <a:lstStyle/>
        <a:p>
          <a:endParaRPr lang="en-US"/>
        </a:p>
      </dgm:t>
    </dgm:pt>
    <dgm:pt modelId="{30BE56F3-C354-4622-9B0D-D898FA9B2CA7}" type="sibTrans" cxnId="{CF08CBBE-0A17-4E62-8189-8772ADE01005}">
      <dgm:prSet/>
      <dgm:spPr/>
      <dgm:t>
        <a:bodyPr/>
        <a:lstStyle/>
        <a:p>
          <a:endParaRPr lang="en-US" dirty="0"/>
        </a:p>
      </dgm:t>
    </dgm:pt>
    <dgm:pt modelId="{C31C5824-DC09-47EF-84BE-88F4D5EB6E8A}">
      <dgm:prSet phldrT="[Text]"/>
      <dgm:spPr/>
      <dgm:t>
        <a:bodyPr/>
        <a:lstStyle/>
        <a:p>
          <a:r>
            <a:rPr lang="en-US" dirty="0" smtClean="0"/>
            <a:t>Activities</a:t>
          </a:r>
          <a:endParaRPr lang="en-US" dirty="0"/>
        </a:p>
      </dgm:t>
    </dgm:pt>
    <dgm:pt modelId="{6318BDB5-1DC1-49F8-8B43-864A0D7690DA}" type="parTrans" cxnId="{4CAB5849-A664-4FE2-9E50-B6B28B038E9D}">
      <dgm:prSet/>
      <dgm:spPr/>
      <dgm:t>
        <a:bodyPr/>
        <a:lstStyle/>
        <a:p>
          <a:endParaRPr lang="en-US"/>
        </a:p>
      </dgm:t>
    </dgm:pt>
    <dgm:pt modelId="{4FA83121-45AF-4A09-912E-B5F86324122F}" type="sibTrans" cxnId="{4CAB5849-A664-4FE2-9E50-B6B28B038E9D}">
      <dgm:prSet/>
      <dgm:spPr/>
      <dgm:t>
        <a:bodyPr/>
        <a:lstStyle/>
        <a:p>
          <a:endParaRPr lang="en-US" dirty="0"/>
        </a:p>
      </dgm:t>
    </dgm:pt>
    <dgm:pt modelId="{90770311-59AB-462C-B967-2A535596E9EC}">
      <dgm:prSet phldrT="[Text]"/>
      <dgm:spPr/>
      <dgm:t>
        <a:bodyPr/>
        <a:lstStyle/>
        <a:p>
          <a:r>
            <a:rPr lang="en-US" dirty="0" smtClean="0"/>
            <a:t>Impact</a:t>
          </a:r>
          <a:endParaRPr lang="en-US" dirty="0"/>
        </a:p>
      </dgm:t>
    </dgm:pt>
    <dgm:pt modelId="{2AA17ADB-59EF-4CAB-921D-E28B0D39A58D}" type="parTrans" cxnId="{AEBDF128-4E39-4C25-A659-9878D0102E69}">
      <dgm:prSet/>
      <dgm:spPr/>
      <dgm:t>
        <a:bodyPr/>
        <a:lstStyle/>
        <a:p>
          <a:endParaRPr lang="en-US"/>
        </a:p>
      </dgm:t>
    </dgm:pt>
    <dgm:pt modelId="{F5DC52D0-9A81-4D85-B6A5-935306DEDEA4}" type="sibTrans" cxnId="{AEBDF128-4E39-4C25-A659-9878D0102E69}">
      <dgm:prSet/>
      <dgm:spPr/>
      <dgm:t>
        <a:bodyPr/>
        <a:lstStyle/>
        <a:p>
          <a:endParaRPr lang="en-US"/>
        </a:p>
      </dgm:t>
    </dgm:pt>
    <dgm:pt modelId="{D546DDBF-6FC6-481E-97F6-D2AA2F26795C}">
      <dgm:prSet phldrT="[Text]"/>
      <dgm:spPr/>
      <dgm:t>
        <a:bodyPr/>
        <a:lstStyle/>
        <a:p>
          <a:r>
            <a:rPr lang="en-US" dirty="0" smtClean="0"/>
            <a:t>Long-Term Outcome</a:t>
          </a:r>
          <a:endParaRPr lang="en-US" dirty="0"/>
        </a:p>
      </dgm:t>
    </dgm:pt>
    <dgm:pt modelId="{DD0522EC-8D41-449A-9F36-E245B2385E42}" type="parTrans" cxnId="{82AE9FA8-7CC1-4A47-8BB8-8150C619F0CB}">
      <dgm:prSet/>
      <dgm:spPr/>
      <dgm:t>
        <a:bodyPr/>
        <a:lstStyle/>
        <a:p>
          <a:endParaRPr lang="en-US"/>
        </a:p>
      </dgm:t>
    </dgm:pt>
    <dgm:pt modelId="{74DF3214-6A29-4D55-B984-FC5E1432FD63}" type="sibTrans" cxnId="{82AE9FA8-7CC1-4A47-8BB8-8150C619F0CB}">
      <dgm:prSet/>
      <dgm:spPr/>
      <dgm:t>
        <a:bodyPr/>
        <a:lstStyle/>
        <a:p>
          <a:endParaRPr lang="en-US" dirty="0"/>
        </a:p>
      </dgm:t>
    </dgm:pt>
    <dgm:pt modelId="{768DFAA0-CF84-4D27-A3F3-06831DEA3B0B}">
      <dgm:prSet phldrT="[Text]"/>
      <dgm:spPr/>
      <dgm:t>
        <a:bodyPr/>
        <a:lstStyle/>
        <a:p>
          <a:r>
            <a:rPr lang="en-US" dirty="0" smtClean="0"/>
            <a:t>Interim Outcomes</a:t>
          </a:r>
          <a:endParaRPr lang="en-US" dirty="0"/>
        </a:p>
      </dgm:t>
    </dgm:pt>
    <dgm:pt modelId="{C1C2F6EF-5EA5-4A0A-8156-9944072C8CFA}" type="parTrans" cxnId="{FC05B429-58D1-4B04-BBBA-3884A635E065}">
      <dgm:prSet/>
      <dgm:spPr/>
      <dgm:t>
        <a:bodyPr/>
        <a:lstStyle/>
        <a:p>
          <a:endParaRPr lang="en-US"/>
        </a:p>
      </dgm:t>
    </dgm:pt>
    <dgm:pt modelId="{47305207-6CE2-4772-8DAC-25DC977E83B4}" type="sibTrans" cxnId="{FC05B429-58D1-4B04-BBBA-3884A635E065}">
      <dgm:prSet/>
      <dgm:spPr/>
      <dgm:t>
        <a:bodyPr/>
        <a:lstStyle/>
        <a:p>
          <a:endParaRPr lang="en-US" dirty="0"/>
        </a:p>
      </dgm:t>
    </dgm:pt>
    <dgm:pt modelId="{E6A0BB5C-18B5-4105-992A-21C905F9A315}" type="pres">
      <dgm:prSet presAssocID="{5A6E0AC8-B678-4179-9BCC-0EB2FAFC70FC}" presName="Name0" presStyleCnt="0">
        <dgm:presLayoutVars>
          <dgm:dir/>
          <dgm:resizeHandles val="exact"/>
        </dgm:presLayoutVars>
      </dgm:prSet>
      <dgm:spPr/>
    </dgm:pt>
    <dgm:pt modelId="{1BD2D073-6E18-47DE-B3EF-82BE31A52FDB}" type="pres">
      <dgm:prSet presAssocID="{5DA7F8B5-F7D5-4F7F-B510-19F920F1C6F6}" presName="node" presStyleLbl="node1" presStyleIdx="0" presStyleCnt="5">
        <dgm:presLayoutVars>
          <dgm:bulletEnabled val="1"/>
        </dgm:presLayoutVars>
      </dgm:prSet>
      <dgm:spPr/>
      <dgm:t>
        <a:bodyPr/>
        <a:lstStyle/>
        <a:p>
          <a:endParaRPr lang="en-US"/>
        </a:p>
      </dgm:t>
    </dgm:pt>
    <dgm:pt modelId="{6E77E4E2-7823-4694-8EC7-05475B48D04F}" type="pres">
      <dgm:prSet presAssocID="{30BE56F3-C354-4622-9B0D-D898FA9B2CA7}" presName="sibTrans" presStyleLbl="sibTrans2D1" presStyleIdx="0" presStyleCnt="4"/>
      <dgm:spPr/>
      <dgm:t>
        <a:bodyPr/>
        <a:lstStyle/>
        <a:p>
          <a:endParaRPr lang="en-US"/>
        </a:p>
      </dgm:t>
    </dgm:pt>
    <dgm:pt modelId="{FCD4D22D-5056-43ED-8F78-44081DEF5837}" type="pres">
      <dgm:prSet presAssocID="{30BE56F3-C354-4622-9B0D-D898FA9B2CA7}" presName="connectorText" presStyleLbl="sibTrans2D1" presStyleIdx="0" presStyleCnt="4"/>
      <dgm:spPr/>
      <dgm:t>
        <a:bodyPr/>
        <a:lstStyle/>
        <a:p>
          <a:endParaRPr lang="en-US"/>
        </a:p>
      </dgm:t>
    </dgm:pt>
    <dgm:pt modelId="{BFD9EAFA-612A-4224-B5ED-D79247B42AAB}" type="pres">
      <dgm:prSet presAssocID="{C31C5824-DC09-47EF-84BE-88F4D5EB6E8A}" presName="node" presStyleLbl="node1" presStyleIdx="1" presStyleCnt="5">
        <dgm:presLayoutVars>
          <dgm:bulletEnabled val="1"/>
        </dgm:presLayoutVars>
      </dgm:prSet>
      <dgm:spPr/>
      <dgm:t>
        <a:bodyPr/>
        <a:lstStyle/>
        <a:p>
          <a:endParaRPr lang="en-US"/>
        </a:p>
      </dgm:t>
    </dgm:pt>
    <dgm:pt modelId="{2FC23294-F272-4764-95A7-FC63F82413C5}" type="pres">
      <dgm:prSet presAssocID="{4FA83121-45AF-4A09-912E-B5F86324122F}" presName="sibTrans" presStyleLbl="sibTrans2D1" presStyleIdx="1" presStyleCnt="4"/>
      <dgm:spPr/>
      <dgm:t>
        <a:bodyPr/>
        <a:lstStyle/>
        <a:p>
          <a:endParaRPr lang="en-US"/>
        </a:p>
      </dgm:t>
    </dgm:pt>
    <dgm:pt modelId="{28A4FE52-7AE9-4E4C-A8B2-7472C55E1C00}" type="pres">
      <dgm:prSet presAssocID="{4FA83121-45AF-4A09-912E-B5F86324122F}" presName="connectorText" presStyleLbl="sibTrans2D1" presStyleIdx="1" presStyleCnt="4"/>
      <dgm:spPr/>
      <dgm:t>
        <a:bodyPr/>
        <a:lstStyle/>
        <a:p>
          <a:endParaRPr lang="en-US"/>
        </a:p>
      </dgm:t>
    </dgm:pt>
    <dgm:pt modelId="{7D97E70B-C2D4-44E2-B6BA-C100C89479ED}" type="pres">
      <dgm:prSet presAssocID="{768DFAA0-CF84-4D27-A3F3-06831DEA3B0B}" presName="node" presStyleLbl="node1" presStyleIdx="2" presStyleCnt="5">
        <dgm:presLayoutVars>
          <dgm:bulletEnabled val="1"/>
        </dgm:presLayoutVars>
      </dgm:prSet>
      <dgm:spPr/>
      <dgm:t>
        <a:bodyPr/>
        <a:lstStyle/>
        <a:p>
          <a:endParaRPr lang="en-US"/>
        </a:p>
      </dgm:t>
    </dgm:pt>
    <dgm:pt modelId="{0F80537E-736A-41F9-A40C-4062E0289ADE}" type="pres">
      <dgm:prSet presAssocID="{47305207-6CE2-4772-8DAC-25DC977E83B4}" presName="sibTrans" presStyleLbl="sibTrans2D1" presStyleIdx="2" presStyleCnt="4"/>
      <dgm:spPr/>
      <dgm:t>
        <a:bodyPr/>
        <a:lstStyle/>
        <a:p>
          <a:endParaRPr lang="en-US"/>
        </a:p>
      </dgm:t>
    </dgm:pt>
    <dgm:pt modelId="{36D0D0FB-D009-45B1-984B-24EBF79AC292}" type="pres">
      <dgm:prSet presAssocID="{47305207-6CE2-4772-8DAC-25DC977E83B4}" presName="connectorText" presStyleLbl="sibTrans2D1" presStyleIdx="2" presStyleCnt="4"/>
      <dgm:spPr/>
      <dgm:t>
        <a:bodyPr/>
        <a:lstStyle/>
        <a:p>
          <a:endParaRPr lang="en-US"/>
        </a:p>
      </dgm:t>
    </dgm:pt>
    <dgm:pt modelId="{0460EFF5-D9A9-41A1-ABB4-2C1C9CDCBCCC}" type="pres">
      <dgm:prSet presAssocID="{D546DDBF-6FC6-481E-97F6-D2AA2F26795C}" presName="node" presStyleLbl="node1" presStyleIdx="3" presStyleCnt="5">
        <dgm:presLayoutVars>
          <dgm:bulletEnabled val="1"/>
        </dgm:presLayoutVars>
      </dgm:prSet>
      <dgm:spPr/>
      <dgm:t>
        <a:bodyPr/>
        <a:lstStyle/>
        <a:p>
          <a:endParaRPr lang="en-US"/>
        </a:p>
      </dgm:t>
    </dgm:pt>
    <dgm:pt modelId="{3261105C-CEAF-4AEB-BE0F-F809D4F17B27}" type="pres">
      <dgm:prSet presAssocID="{74DF3214-6A29-4D55-B984-FC5E1432FD63}" presName="sibTrans" presStyleLbl="sibTrans2D1" presStyleIdx="3" presStyleCnt="4"/>
      <dgm:spPr/>
      <dgm:t>
        <a:bodyPr/>
        <a:lstStyle/>
        <a:p>
          <a:endParaRPr lang="en-US"/>
        </a:p>
      </dgm:t>
    </dgm:pt>
    <dgm:pt modelId="{7561C977-3D3C-4007-9962-0355F8CB2076}" type="pres">
      <dgm:prSet presAssocID="{74DF3214-6A29-4D55-B984-FC5E1432FD63}" presName="connectorText" presStyleLbl="sibTrans2D1" presStyleIdx="3" presStyleCnt="4"/>
      <dgm:spPr/>
      <dgm:t>
        <a:bodyPr/>
        <a:lstStyle/>
        <a:p>
          <a:endParaRPr lang="en-US"/>
        </a:p>
      </dgm:t>
    </dgm:pt>
    <dgm:pt modelId="{8D317A0A-5562-4B98-ADA3-577EAB471064}" type="pres">
      <dgm:prSet presAssocID="{90770311-59AB-462C-B967-2A535596E9EC}" presName="node" presStyleLbl="node1" presStyleIdx="4" presStyleCnt="5">
        <dgm:presLayoutVars>
          <dgm:bulletEnabled val="1"/>
        </dgm:presLayoutVars>
      </dgm:prSet>
      <dgm:spPr/>
      <dgm:t>
        <a:bodyPr/>
        <a:lstStyle/>
        <a:p>
          <a:endParaRPr lang="en-US"/>
        </a:p>
      </dgm:t>
    </dgm:pt>
  </dgm:ptLst>
  <dgm:cxnLst>
    <dgm:cxn modelId="{4EC7616F-1704-4E53-A0EA-21E49F4A543D}" type="presOf" srcId="{30BE56F3-C354-4622-9B0D-D898FA9B2CA7}" destId="{FCD4D22D-5056-43ED-8F78-44081DEF5837}" srcOrd="1" destOrd="0" presId="urn:microsoft.com/office/officeart/2005/8/layout/process1"/>
    <dgm:cxn modelId="{8233D699-F090-4EE1-BAA9-9BE4E8650007}" type="presOf" srcId="{74DF3214-6A29-4D55-B984-FC5E1432FD63}" destId="{7561C977-3D3C-4007-9962-0355F8CB2076}" srcOrd="1" destOrd="0" presId="urn:microsoft.com/office/officeart/2005/8/layout/process1"/>
    <dgm:cxn modelId="{FC05B429-58D1-4B04-BBBA-3884A635E065}" srcId="{5A6E0AC8-B678-4179-9BCC-0EB2FAFC70FC}" destId="{768DFAA0-CF84-4D27-A3F3-06831DEA3B0B}" srcOrd="2" destOrd="0" parTransId="{C1C2F6EF-5EA5-4A0A-8156-9944072C8CFA}" sibTransId="{47305207-6CE2-4772-8DAC-25DC977E83B4}"/>
    <dgm:cxn modelId="{CF08CBBE-0A17-4E62-8189-8772ADE01005}" srcId="{5A6E0AC8-B678-4179-9BCC-0EB2FAFC70FC}" destId="{5DA7F8B5-F7D5-4F7F-B510-19F920F1C6F6}" srcOrd="0" destOrd="0" parTransId="{8F163AE3-C92E-46FF-B801-2138DFB5D81A}" sibTransId="{30BE56F3-C354-4622-9B0D-D898FA9B2CA7}"/>
    <dgm:cxn modelId="{AA449FA9-9633-45CE-949B-B292FACFA83F}" type="presOf" srcId="{C31C5824-DC09-47EF-84BE-88F4D5EB6E8A}" destId="{BFD9EAFA-612A-4224-B5ED-D79247B42AAB}" srcOrd="0" destOrd="0" presId="urn:microsoft.com/office/officeart/2005/8/layout/process1"/>
    <dgm:cxn modelId="{D82B3C0B-C819-4F57-9828-10A176BB15F1}" type="presOf" srcId="{D546DDBF-6FC6-481E-97F6-D2AA2F26795C}" destId="{0460EFF5-D9A9-41A1-ABB4-2C1C9CDCBCCC}" srcOrd="0" destOrd="0" presId="urn:microsoft.com/office/officeart/2005/8/layout/process1"/>
    <dgm:cxn modelId="{2F38FD47-6DC8-4459-8D08-47DAD580DA20}" type="presOf" srcId="{5A6E0AC8-B678-4179-9BCC-0EB2FAFC70FC}" destId="{E6A0BB5C-18B5-4105-992A-21C905F9A315}" srcOrd="0" destOrd="0" presId="urn:microsoft.com/office/officeart/2005/8/layout/process1"/>
    <dgm:cxn modelId="{4CAB5849-A664-4FE2-9E50-B6B28B038E9D}" srcId="{5A6E0AC8-B678-4179-9BCC-0EB2FAFC70FC}" destId="{C31C5824-DC09-47EF-84BE-88F4D5EB6E8A}" srcOrd="1" destOrd="0" parTransId="{6318BDB5-1DC1-49F8-8B43-864A0D7690DA}" sibTransId="{4FA83121-45AF-4A09-912E-B5F86324122F}"/>
    <dgm:cxn modelId="{201FB0C7-389B-4E41-8C7B-4FF57F88C0A5}" type="presOf" srcId="{4FA83121-45AF-4A09-912E-B5F86324122F}" destId="{2FC23294-F272-4764-95A7-FC63F82413C5}" srcOrd="0" destOrd="0" presId="urn:microsoft.com/office/officeart/2005/8/layout/process1"/>
    <dgm:cxn modelId="{AC78FE58-2BAF-4C29-85E9-26B7EB9B6AC0}" type="presOf" srcId="{47305207-6CE2-4772-8DAC-25DC977E83B4}" destId="{0F80537E-736A-41F9-A40C-4062E0289ADE}" srcOrd="0" destOrd="0" presId="urn:microsoft.com/office/officeart/2005/8/layout/process1"/>
    <dgm:cxn modelId="{EA9D2152-B917-4581-A4D4-EC607453C5FF}" type="presOf" srcId="{768DFAA0-CF84-4D27-A3F3-06831DEA3B0B}" destId="{7D97E70B-C2D4-44E2-B6BA-C100C89479ED}" srcOrd="0" destOrd="0" presId="urn:microsoft.com/office/officeart/2005/8/layout/process1"/>
    <dgm:cxn modelId="{EF7ED78B-0BA0-4E5B-B5D1-542C2CF2E18B}" type="presOf" srcId="{47305207-6CE2-4772-8DAC-25DC977E83B4}" destId="{36D0D0FB-D009-45B1-984B-24EBF79AC292}" srcOrd="1" destOrd="0" presId="urn:microsoft.com/office/officeart/2005/8/layout/process1"/>
    <dgm:cxn modelId="{A9503529-175A-4909-8EA8-34B7C7EA4642}" type="presOf" srcId="{4FA83121-45AF-4A09-912E-B5F86324122F}" destId="{28A4FE52-7AE9-4E4C-A8B2-7472C55E1C00}" srcOrd="1" destOrd="0" presId="urn:microsoft.com/office/officeart/2005/8/layout/process1"/>
    <dgm:cxn modelId="{82AE9FA8-7CC1-4A47-8BB8-8150C619F0CB}" srcId="{5A6E0AC8-B678-4179-9BCC-0EB2FAFC70FC}" destId="{D546DDBF-6FC6-481E-97F6-D2AA2F26795C}" srcOrd="3" destOrd="0" parTransId="{DD0522EC-8D41-449A-9F36-E245B2385E42}" sibTransId="{74DF3214-6A29-4D55-B984-FC5E1432FD63}"/>
    <dgm:cxn modelId="{2E792746-282D-45C1-B193-851DDEAAEDB4}" type="presOf" srcId="{90770311-59AB-462C-B967-2A535596E9EC}" destId="{8D317A0A-5562-4B98-ADA3-577EAB471064}" srcOrd="0" destOrd="0" presId="urn:microsoft.com/office/officeart/2005/8/layout/process1"/>
    <dgm:cxn modelId="{8EB7BC25-DBDB-4904-A3F6-97E2D4A40B20}" type="presOf" srcId="{5DA7F8B5-F7D5-4F7F-B510-19F920F1C6F6}" destId="{1BD2D073-6E18-47DE-B3EF-82BE31A52FDB}" srcOrd="0" destOrd="0" presId="urn:microsoft.com/office/officeart/2005/8/layout/process1"/>
    <dgm:cxn modelId="{2670D68F-5F6E-4B58-98FF-42CE974EEE68}" type="presOf" srcId="{30BE56F3-C354-4622-9B0D-D898FA9B2CA7}" destId="{6E77E4E2-7823-4694-8EC7-05475B48D04F}" srcOrd="0" destOrd="0" presId="urn:microsoft.com/office/officeart/2005/8/layout/process1"/>
    <dgm:cxn modelId="{AEBDF128-4E39-4C25-A659-9878D0102E69}" srcId="{5A6E0AC8-B678-4179-9BCC-0EB2FAFC70FC}" destId="{90770311-59AB-462C-B967-2A535596E9EC}" srcOrd="4" destOrd="0" parTransId="{2AA17ADB-59EF-4CAB-921D-E28B0D39A58D}" sibTransId="{F5DC52D0-9A81-4D85-B6A5-935306DEDEA4}"/>
    <dgm:cxn modelId="{04FF26A2-3F67-4B60-88AC-F5CAB270CA1A}" type="presOf" srcId="{74DF3214-6A29-4D55-B984-FC5E1432FD63}" destId="{3261105C-CEAF-4AEB-BE0F-F809D4F17B27}" srcOrd="0" destOrd="0" presId="urn:microsoft.com/office/officeart/2005/8/layout/process1"/>
    <dgm:cxn modelId="{17C192DD-AA00-41AC-9A3A-74506932E492}" type="presParOf" srcId="{E6A0BB5C-18B5-4105-992A-21C905F9A315}" destId="{1BD2D073-6E18-47DE-B3EF-82BE31A52FDB}" srcOrd="0" destOrd="0" presId="urn:microsoft.com/office/officeart/2005/8/layout/process1"/>
    <dgm:cxn modelId="{2305C202-1A6E-4BF9-B076-5EA07E22A83B}" type="presParOf" srcId="{E6A0BB5C-18B5-4105-992A-21C905F9A315}" destId="{6E77E4E2-7823-4694-8EC7-05475B48D04F}" srcOrd="1" destOrd="0" presId="urn:microsoft.com/office/officeart/2005/8/layout/process1"/>
    <dgm:cxn modelId="{2770A805-E727-46BE-88F7-505C588BD825}" type="presParOf" srcId="{6E77E4E2-7823-4694-8EC7-05475B48D04F}" destId="{FCD4D22D-5056-43ED-8F78-44081DEF5837}" srcOrd="0" destOrd="0" presId="urn:microsoft.com/office/officeart/2005/8/layout/process1"/>
    <dgm:cxn modelId="{0E09660E-AB63-4CE2-BA80-A7A1ACFA9565}" type="presParOf" srcId="{E6A0BB5C-18B5-4105-992A-21C905F9A315}" destId="{BFD9EAFA-612A-4224-B5ED-D79247B42AAB}" srcOrd="2" destOrd="0" presId="urn:microsoft.com/office/officeart/2005/8/layout/process1"/>
    <dgm:cxn modelId="{DC46A55F-C501-46BE-95B5-DCE92138FFAF}" type="presParOf" srcId="{E6A0BB5C-18B5-4105-992A-21C905F9A315}" destId="{2FC23294-F272-4764-95A7-FC63F82413C5}" srcOrd="3" destOrd="0" presId="urn:microsoft.com/office/officeart/2005/8/layout/process1"/>
    <dgm:cxn modelId="{53ED19C6-5440-4E35-BAB2-548979D37EB4}" type="presParOf" srcId="{2FC23294-F272-4764-95A7-FC63F82413C5}" destId="{28A4FE52-7AE9-4E4C-A8B2-7472C55E1C00}" srcOrd="0" destOrd="0" presId="urn:microsoft.com/office/officeart/2005/8/layout/process1"/>
    <dgm:cxn modelId="{829E366D-6E29-4091-93E9-F0252459CE06}" type="presParOf" srcId="{E6A0BB5C-18B5-4105-992A-21C905F9A315}" destId="{7D97E70B-C2D4-44E2-B6BA-C100C89479ED}" srcOrd="4" destOrd="0" presId="urn:microsoft.com/office/officeart/2005/8/layout/process1"/>
    <dgm:cxn modelId="{195C366A-8F4A-4179-9927-207D97E16846}" type="presParOf" srcId="{E6A0BB5C-18B5-4105-992A-21C905F9A315}" destId="{0F80537E-736A-41F9-A40C-4062E0289ADE}" srcOrd="5" destOrd="0" presId="urn:microsoft.com/office/officeart/2005/8/layout/process1"/>
    <dgm:cxn modelId="{21B4222B-D2A9-4399-91A7-926AB79ACEBC}" type="presParOf" srcId="{0F80537E-736A-41F9-A40C-4062E0289ADE}" destId="{36D0D0FB-D009-45B1-984B-24EBF79AC292}" srcOrd="0" destOrd="0" presId="urn:microsoft.com/office/officeart/2005/8/layout/process1"/>
    <dgm:cxn modelId="{F92DD2DC-E651-462A-8FF7-45809EA81489}" type="presParOf" srcId="{E6A0BB5C-18B5-4105-992A-21C905F9A315}" destId="{0460EFF5-D9A9-41A1-ABB4-2C1C9CDCBCCC}" srcOrd="6" destOrd="0" presId="urn:microsoft.com/office/officeart/2005/8/layout/process1"/>
    <dgm:cxn modelId="{14B1E775-CB7D-468E-AC48-AA5C26EF3AD3}" type="presParOf" srcId="{E6A0BB5C-18B5-4105-992A-21C905F9A315}" destId="{3261105C-CEAF-4AEB-BE0F-F809D4F17B27}" srcOrd="7" destOrd="0" presId="urn:microsoft.com/office/officeart/2005/8/layout/process1"/>
    <dgm:cxn modelId="{92ACCAE1-D862-47E0-8F4B-A68A63E34C48}" type="presParOf" srcId="{3261105C-CEAF-4AEB-BE0F-F809D4F17B27}" destId="{7561C977-3D3C-4007-9962-0355F8CB2076}" srcOrd="0" destOrd="0" presId="urn:microsoft.com/office/officeart/2005/8/layout/process1"/>
    <dgm:cxn modelId="{17895596-5D49-4C50-A9E1-A386DECAD3F1}" type="presParOf" srcId="{E6A0BB5C-18B5-4105-992A-21C905F9A315}" destId="{8D317A0A-5562-4B98-ADA3-577EAB471064}"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2D073-6E18-47DE-B3EF-82BE31A52FDB}">
      <dsp:nvSpPr>
        <dsp:cNvPr id="0" name=""/>
        <dsp:cNvSpPr/>
      </dsp:nvSpPr>
      <dsp:spPr>
        <a:xfrm>
          <a:off x="3215" y="493764"/>
          <a:ext cx="996735" cy="598041"/>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Resources</a:t>
          </a:r>
          <a:endParaRPr lang="en-US" sz="1500" kern="1200" dirty="0"/>
        </a:p>
      </dsp:txBody>
      <dsp:txXfrm>
        <a:off x="20731" y="511280"/>
        <a:ext cx="961703" cy="563009"/>
      </dsp:txXfrm>
    </dsp:sp>
    <dsp:sp modelId="{6E77E4E2-7823-4694-8EC7-05475B48D04F}">
      <dsp:nvSpPr>
        <dsp:cNvPr id="0" name=""/>
        <dsp:cNvSpPr/>
      </dsp:nvSpPr>
      <dsp:spPr>
        <a:xfrm>
          <a:off x="1099624" y="669190"/>
          <a:ext cx="211307" cy="247190"/>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099624" y="718628"/>
        <a:ext cx="147915" cy="148314"/>
      </dsp:txXfrm>
    </dsp:sp>
    <dsp:sp modelId="{BFD9EAFA-612A-4224-B5ED-D79247B42AAB}">
      <dsp:nvSpPr>
        <dsp:cNvPr id="0" name=""/>
        <dsp:cNvSpPr/>
      </dsp:nvSpPr>
      <dsp:spPr>
        <a:xfrm>
          <a:off x="1398645" y="493764"/>
          <a:ext cx="996735" cy="598041"/>
        </a:xfrm>
        <a:prstGeom prst="roundRect">
          <a:avLst>
            <a:gd name="adj" fmla="val 10000"/>
          </a:avLst>
        </a:prstGeom>
        <a:solidFill>
          <a:schemeClr val="accent1">
            <a:shade val="80000"/>
            <a:hueOff val="111944"/>
            <a:satOff val="-3057"/>
            <a:lumOff val="71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Activities</a:t>
          </a:r>
          <a:endParaRPr lang="en-US" sz="1500" kern="1200" dirty="0"/>
        </a:p>
      </dsp:txBody>
      <dsp:txXfrm>
        <a:off x="1416161" y="511280"/>
        <a:ext cx="961703" cy="563009"/>
      </dsp:txXfrm>
    </dsp:sp>
    <dsp:sp modelId="{2FC23294-F272-4764-95A7-FC63F82413C5}">
      <dsp:nvSpPr>
        <dsp:cNvPr id="0" name=""/>
        <dsp:cNvSpPr/>
      </dsp:nvSpPr>
      <dsp:spPr>
        <a:xfrm>
          <a:off x="2495054" y="669190"/>
          <a:ext cx="211307" cy="247190"/>
        </a:xfrm>
        <a:prstGeom prst="rightArrow">
          <a:avLst>
            <a:gd name="adj1" fmla="val 60000"/>
            <a:gd name="adj2" fmla="val 50000"/>
          </a:avLst>
        </a:prstGeom>
        <a:solidFill>
          <a:schemeClr val="accent1">
            <a:shade val="90000"/>
            <a:hueOff val="149242"/>
            <a:satOff val="-3956"/>
            <a:lumOff val="87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495054" y="718628"/>
        <a:ext cx="147915" cy="148314"/>
      </dsp:txXfrm>
    </dsp:sp>
    <dsp:sp modelId="{7D97E70B-C2D4-44E2-B6BA-C100C89479ED}">
      <dsp:nvSpPr>
        <dsp:cNvPr id="0" name=""/>
        <dsp:cNvSpPr/>
      </dsp:nvSpPr>
      <dsp:spPr>
        <a:xfrm>
          <a:off x="2794074" y="493764"/>
          <a:ext cx="996735" cy="598041"/>
        </a:xfrm>
        <a:prstGeom prst="roundRect">
          <a:avLst>
            <a:gd name="adj" fmla="val 10000"/>
          </a:avLst>
        </a:prstGeom>
        <a:solidFill>
          <a:schemeClr val="accent1">
            <a:shade val="80000"/>
            <a:hueOff val="223887"/>
            <a:satOff val="-6114"/>
            <a:lumOff val="143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Interim Outcomes</a:t>
          </a:r>
          <a:endParaRPr lang="en-US" sz="1500" kern="1200" dirty="0"/>
        </a:p>
      </dsp:txBody>
      <dsp:txXfrm>
        <a:off x="2811590" y="511280"/>
        <a:ext cx="961703" cy="563009"/>
      </dsp:txXfrm>
    </dsp:sp>
    <dsp:sp modelId="{0F80537E-736A-41F9-A40C-4062E0289ADE}">
      <dsp:nvSpPr>
        <dsp:cNvPr id="0" name=""/>
        <dsp:cNvSpPr/>
      </dsp:nvSpPr>
      <dsp:spPr>
        <a:xfrm>
          <a:off x="3890483" y="669190"/>
          <a:ext cx="211307" cy="247190"/>
        </a:xfrm>
        <a:prstGeom prst="rightArrow">
          <a:avLst>
            <a:gd name="adj1" fmla="val 60000"/>
            <a:gd name="adj2" fmla="val 50000"/>
          </a:avLst>
        </a:prstGeom>
        <a:solidFill>
          <a:schemeClr val="accent1">
            <a:shade val="90000"/>
            <a:hueOff val="298485"/>
            <a:satOff val="-7911"/>
            <a:lumOff val="174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3890483" y="718628"/>
        <a:ext cx="147915" cy="148314"/>
      </dsp:txXfrm>
    </dsp:sp>
    <dsp:sp modelId="{0460EFF5-D9A9-41A1-ABB4-2C1C9CDCBCCC}">
      <dsp:nvSpPr>
        <dsp:cNvPr id="0" name=""/>
        <dsp:cNvSpPr/>
      </dsp:nvSpPr>
      <dsp:spPr>
        <a:xfrm>
          <a:off x="4189504" y="493764"/>
          <a:ext cx="996735" cy="598041"/>
        </a:xfrm>
        <a:prstGeom prst="roundRect">
          <a:avLst>
            <a:gd name="adj" fmla="val 10000"/>
          </a:avLst>
        </a:prstGeom>
        <a:solidFill>
          <a:schemeClr val="accent1">
            <a:shade val="80000"/>
            <a:hueOff val="335831"/>
            <a:satOff val="-9171"/>
            <a:lumOff val="215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Long-Term Outcome</a:t>
          </a:r>
          <a:endParaRPr lang="en-US" sz="1500" kern="1200" dirty="0"/>
        </a:p>
      </dsp:txBody>
      <dsp:txXfrm>
        <a:off x="4207020" y="511280"/>
        <a:ext cx="961703" cy="563009"/>
      </dsp:txXfrm>
    </dsp:sp>
    <dsp:sp modelId="{3261105C-CEAF-4AEB-BE0F-F809D4F17B27}">
      <dsp:nvSpPr>
        <dsp:cNvPr id="0" name=""/>
        <dsp:cNvSpPr/>
      </dsp:nvSpPr>
      <dsp:spPr>
        <a:xfrm>
          <a:off x="5285913" y="669190"/>
          <a:ext cx="211307" cy="247190"/>
        </a:xfrm>
        <a:prstGeom prst="rightArrow">
          <a:avLst>
            <a:gd name="adj1" fmla="val 60000"/>
            <a:gd name="adj2" fmla="val 50000"/>
          </a:avLst>
        </a:prstGeom>
        <a:solidFill>
          <a:schemeClr val="accent1">
            <a:shade val="90000"/>
            <a:hueOff val="447727"/>
            <a:satOff val="-11867"/>
            <a:lumOff val="262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5285913" y="718628"/>
        <a:ext cx="147915" cy="148314"/>
      </dsp:txXfrm>
    </dsp:sp>
    <dsp:sp modelId="{8D317A0A-5562-4B98-ADA3-577EAB471064}">
      <dsp:nvSpPr>
        <dsp:cNvPr id="0" name=""/>
        <dsp:cNvSpPr/>
      </dsp:nvSpPr>
      <dsp:spPr>
        <a:xfrm>
          <a:off x="5584934" y="493764"/>
          <a:ext cx="996735" cy="598041"/>
        </a:xfrm>
        <a:prstGeom prst="roundRect">
          <a:avLst>
            <a:gd name="adj" fmla="val 10000"/>
          </a:avLst>
        </a:prstGeom>
        <a:solidFill>
          <a:schemeClr val="accent1">
            <a:shade val="80000"/>
            <a:hueOff val="447774"/>
            <a:satOff val="-12228"/>
            <a:lumOff val="287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Impact</a:t>
          </a:r>
          <a:endParaRPr lang="en-US" sz="1500" kern="1200" dirty="0"/>
        </a:p>
      </dsp:txBody>
      <dsp:txXfrm>
        <a:off x="5602450" y="511280"/>
        <a:ext cx="961703" cy="5630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0.7585</cdr:x>
      <cdr:y>0.6365</cdr:y>
    </cdr:from>
    <cdr:to>
      <cdr:x>0.85725</cdr:x>
      <cdr:y>0.71975</cdr:y>
    </cdr:to>
    <cdr:sp macro="" textlink="">
      <cdr:nvSpPr>
        <cdr:cNvPr id="1025" name="Text Box 1"/>
        <cdr:cNvSpPr txBox="1">
          <a:spLocks xmlns:a="http://schemas.openxmlformats.org/drawingml/2006/main" noChangeArrowheads="1"/>
        </cdr:cNvSpPr>
      </cdr:nvSpPr>
      <cdr:spPr bwMode="auto">
        <a:xfrm xmlns:a="http://schemas.openxmlformats.org/drawingml/2006/main">
          <a:off x="6509466" y="3717381"/>
          <a:ext cx="847475" cy="48595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18288" tIns="0" rIns="0" bIns="0" anchor="ctr" upright="1"/>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12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12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12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D2844793-DE4A-4109-AC3B-563B8AFB863D}" type="slidenum">
              <a:rPr lang="en-US"/>
              <a:pPr>
                <a:defRPr/>
              </a:pPr>
              <a:t>‹#›</a:t>
            </a:fld>
            <a:endParaRPr lang="en-US" dirty="0"/>
          </a:p>
        </p:txBody>
      </p:sp>
    </p:spTree>
    <p:extLst>
      <p:ext uri="{BB962C8B-B14F-4D97-AF65-F5344CB8AC3E}">
        <p14:creationId xmlns:p14="http://schemas.microsoft.com/office/powerpoint/2010/main" val="535740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4B5C2C34-22E5-4F62-B91E-07252E9FC912}" type="slidenum">
              <a:rPr lang="en-US"/>
              <a:pPr>
                <a:defRPr/>
              </a:pPr>
              <a:t>‹#›</a:t>
            </a:fld>
            <a:endParaRPr lang="en-US" dirty="0"/>
          </a:p>
        </p:txBody>
      </p:sp>
    </p:spTree>
    <p:extLst>
      <p:ext uri="{BB962C8B-B14F-4D97-AF65-F5344CB8AC3E}">
        <p14:creationId xmlns:p14="http://schemas.microsoft.com/office/powerpoint/2010/main" val="1111707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a:t>
            </a:fld>
            <a:endParaRPr lang="en-US" dirty="0"/>
          </a:p>
        </p:txBody>
      </p:sp>
    </p:spTree>
    <p:extLst>
      <p:ext uri="{BB962C8B-B14F-4D97-AF65-F5344CB8AC3E}">
        <p14:creationId xmlns:p14="http://schemas.microsoft.com/office/powerpoint/2010/main" val="6934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8</a:t>
            </a:fld>
            <a:endParaRPr lang="en-US"/>
          </a:p>
        </p:txBody>
      </p:sp>
    </p:spTree>
    <p:extLst>
      <p:ext uri="{BB962C8B-B14F-4D97-AF65-F5344CB8AC3E}">
        <p14:creationId xmlns:p14="http://schemas.microsoft.com/office/powerpoint/2010/main" val="418286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pPr>
              <a:defRPr/>
            </a:pPr>
            <a:fld id="{4B5C2C34-22E5-4F62-B91E-07252E9FC912}" type="slidenum">
              <a:rPr lang="en-US" smtClean="0"/>
              <a:pPr>
                <a:defRPr/>
              </a:pPr>
              <a:t>17</a:t>
            </a:fld>
            <a:endParaRPr lang="en-US" dirty="0"/>
          </a:p>
        </p:txBody>
      </p:sp>
    </p:spTree>
    <p:extLst>
      <p:ext uri="{BB962C8B-B14F-4D97-AF65-F5344CB8AC3E}">
        <p14:creationId xmlns:p14="http://schemas.microsoft.com/office/powerpoint/2010/main" val="3427343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We’ve achieved</a:t>
            </a:r>
            <a:r>
              <a:rPr lang="en-US" baseline="0" dirty="0" smtClean="0"/>
              <a:t> progress in reach and alignment. Now we need to emphasize action.</a:t>
            </a:r>
            <a:endParaRPr lang="en-US" dirty="0"/>
          </a:p>
        </p:txBody>
      </p:sp>
      <p:sp>
        <p:nvSpPr>
          <p:cNvPr id="4" name="Slide Number Placeholder 3"/>
          <p:cNvSpPr>
            <a:spLocks noGrp="1"/>
          </p:cNvSpPr>
          <p:nvPr>
            <p:ph type="sldNum" sz="quarter" idx="10"/>
          </p:nvPr>
        </p:nvSpPr>
        <p:spPr/>
        <p:txBody>
          <a:bodyPr/>
          <a:lstStyle/>
          <a:p>
            <a:fld id="{AA2E9ECB-8364-413F-92AD-1A426EE67450}" type="slidenum">
              <a:rPr lang="en-US" smtClean="0"/>
              <a:t>23</a:t>
            </a:fld>
            <a:endParaRPr lang="en-US" dirty="0"/>
          </a:p>
        </p:txBody>
      </p:sp>
    </p:spTree>
    <p:extLst>
      <p:ext uri="{BB962C8B-B14F-4D97-AF65-F5344CB8AC3E}">
        <p14:creationId xmlns:p14="http://schemas.microsoft.com/office/powerpoint/2010/main" val="76544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Can we do this one without</a:t>
            </a:r>
            <a:r>
              <a:rPr lang="en-US" baseline="0" dirty="0" smtClean="0"/>
              <a:t> the boxes/arrows? Concept is ok but leaves out a range of reform types</a:t>
            </a:r>
          </a:p>
          <a:p>
            <a:r>
              <a:rPr lang="en-US" baseline="0" dirty="0" smtClean="0"/>
              <a:t>Done</a:t>
            </a:r>
          </a:p>
          <a:p>
            <a:endParaRPr lang="en-US" dirty="0"/>
          </a:p>
        </p:txBody>
      </p:sp>
      <p:sp>
        <p:nvSpPr>
          <p:cNvPr id="4" name="Slide Number Placeholder 3"/>
          <p:cNvSpPr>
            <a:spLocks noGrp="1"/>
          </p:cNvSpPr>
          <p:nvPr>
            <p:ph type="sldNum" sz="quarter" idx="10"/>
          </p:nvPr>
        </p:nvSpPr>
        <p:spPr/>
        <p:txBody>
          <a:bodyPr/>
          <a:lstStyle/>
          <a:p>
            <a:pPr defTabSz="912571" fontAlgn="auto">
              <a:spcBef>
                <a:spcPts val="0"/>
              </a:spcBef>
              <a:spcAft>
                <a:spcPts val="0"/>
              </a:spcAft>
              <a:defRPr/>
            </a:pPr>
            <a:fld id="{B1CA6B6A-EE0E-444F-BA65-A637C61AA9A0}" type="slidenum">
              <a:rPr lang="en-US">
                <a:solidFill>
                  <a:prstClr val="black"/>
                </a:solidFill>
                <a:latin typeface="Calibri" panose="020F0502020204030204"/>
              </a:rPr>
              <a:pPr defTabSz="912571" fontAlgn="auto">
                <a:spcBef>
                  <a:spcPts val="0"/>
                </a:spcBef>
                <a:spcAft>
                  <a:spcPts val="0"/>
                </a:spcAft>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09404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pPr defTabSz="931587" eaLnBrk="1" fontAlgn="auto" hangingPunct="1">
              <a:spcBef>
                <a:spcPts val="0"/>
              </a:spcBef>
              <a:spcAft>
                <a:spcPts val="0"/>
              </a:spcAft>
              <a:defRPr/>
            </a:pPr>
            <a:r>
              <a:rPr lang="en-US" b="1" dirty="0" smtClean="0"/>
              <a:t>Tom Betlach:</a:t>
            </a:r>
          </a:p>
          <a:p>
            <a:pPr defTabSz="931587" eaLnBrk="1" fontAlgn="auto" hangingPunct="1">
              <a:spcBef>
                <a:spcPts val="0"/>
              </a:spcBef>
              <a:spcAft>
                <a:spcPts val="0"/>
              </a:spcAft>
              <a:defRPr/>
            </a:pPr>
            <a:r>
              <a:rPr lang="en-US" dirty="0" smtClean="0"/>
              <a:t>In </a:t>
            </a:r>
            <a:r>
              <a:rPr lang="en-US" dirty="0"/>
              <a:t>this slide, you see that the CEP and PBP</a:t>
            </a:r>
            <a:r>
              <a:rPr lang="en-US" baseline="0" dirty="0"/>
              <a:t> Work Groups are well on their way in their charges. As you know, we’re in the comment period for the draft Patient Attribution and Financial Benchmarking papers, which closes March 7. The PBP Group is now </a:t>
            </a:r>
            <a:r>
              <a:rPr lang="en-US" baseline="0" dirty="0" smtClean="0"/>
              <a:t>well </a:t>
            </a:r>
            <a:r>
              <a:rPr lang="en-US" baseline="0" dirty="0"/>
              <a:t>into its performance measurement and data sharing sprints.</a:t>
            </a:r>
          </a:p>
          <a:p>
            <a:pPr defTabSz="931587" eaLnBrk="1" fontAlgn="auto" hangingPunct="1">
              <a:spcBef>
                <a:spcPts val="0"/>
              </a:spcBef>
              <a:spcAft>
                <a:spcPts val="0"/>
              </a:spcAft>
              <a:defRPr/>
            </a:pPr>
            <a:endParaRPr lang="en-US" baseline="0" dirty="0"/>
          </a:p>
          <a:p>
            <a:pPr defTabSz="931587" eaLnBrk="1" fontAlgn="auto" hangingPunct="1">
              <a:spcBef>
                <a:spcPts val="0"/>
              </a:spcBef>
              <a:spcAft>
                <a:spcPts val="0"/>
              </a:spcAft>
              <a:defRPr/>
            </a:pPr>
            <a:r>
              <a:rPr lang="en-US" baseline="0" dirty="0"/>
              <a:t>Besides the draft Elective Joint Replacement White Paper that we’ll be discussing today, the CEP work group is moving ahead on its sprints. This Friday, the CEP Work Group is opening its comment period on Elective Hip and Knee Replacements </a:t>
            </a:r>
            <a:r>
              <a:rPr lang="en-US" dirty="0"/>
              <a:t>and we’ll be accepting comments through March 28 </a:t>
            </a:r>
            <a:r>
              <a:rPr lang="en-US" baseline="0" dirty="0"/>
              <a:t>. In March the group will be releasing its Draft White Papers on Maternity and Cardiac Care bundles. </a:t>
            </a:r>
            <a:r>
              <a:rPr lang="en-US" sz="2400" dirty="0"/>
              <a:t>You can find more information about these work products on our Web site (</a:t>
            </a:r>
            <a:r>
              <a:rPr lang="en-US" dirty="0" smtClean="0"/>
              <a:t>www.hcp-lan.org</a:t>
            </a:r>
            <a:r>
              <a:rPr lang="en-US" sz="2400" dirty="0"/>
              <a:t>/). </a:t>
            </a:r>
          </a:p>
          <a:p>
            <a:pPr defTabSz="931587" eaLnBrk="1" fontAlgn="auto" hangingPunct="1">
              <a:spcBef>
                <a:spcPts val="0"/>
              </a:spcBef>
              <a:spcAft>
                <a:spcPts val="0"/>
              </a:spcAft>
              <a:defRPr/>
            </a:pPr>
            <a:endParaRPr lang="en-US" sz="2400" dirty="0"/>
          </a:p>
          <a:p>
            <a:pPr defTabSz="931587" eaLnBrk="1" fontAlgn="auto" hangingPunct="1">
              <a:spcBef>
                <a:spcPts val="0"/>
              </a:spcBef>
              <a:spcAft>
                <a:spcPts val="0"/>
              </a:spcAft>
              <a:defRPr/>
            </a:pPr>
            <a:r>
              <a:rPr lang="en-US" sz="2400" dirty="0"/>
              <a:t>We’re currently in the draft phase of these topics. You should know that once your input and comments have been incorporated and the final papers released, our next step will be </a:t>
            </a:r>
            <a:r>
              <a:rPr lang="en-US" sz="2400" dirty="0">
                <a:latin typeface="Calibri Light"/>
              </a:rPr>
              <a:t>conducting some pilots of these recommendations. We will be looking for organizations to partner with on these pilots, and w</a:t>
            </a:r>
            <a:r>
              <a:rPr lang="en-US" sz="2400" dirty="0"/>
              <a:t>e look forward to your engagement in all of these efforts.</a:t>
            </a:r>
          </a:p>
          <a:p>
            <a:endParaRPr lang="en-US" b="1"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80562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8056" y="2015653"/>
            <a:ext cx="6705600" cy="1905000"/>
          </a:xfrm>
          <a:prstGeom prst="rect">
            <a:avLst/>
          </a:prstGeom>
        </p:spPr>
        <p:txBody>
          <a:bodyPr anchor="b" anchorCtr="0"/>
          <a:lstStyle>
            <a:lvl1pPr algn="l">
              <a:defRPr>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a:t>
            </a:r>
            <a:br>
              <a:rPr lang="en-US" dirty="0" smtClean="0"/>
            </a:br>
            <a:r>
              <a:rPr lang="en-US" dirty="0" smtClean="0"/>
              <a:t>title</a:t>
            </a:r>
            <a:endParaRPr lang="en-US" dirty="0"/>
          </a:p>
        </p:txBody>
      </p:sp>
      <p:sp>
        <p:nvSpPr>
          <p:cNvPr id="6" name="Subtitle 2"/>
          <p:cNvSpPr>
            <a:spLocks noGrp="1"/>
          </p:cNvSpPr>
          <p:nvPr>
            <p:ph type="subTitle" idx="1"/>
          </p:nvPr>
        </p:nvSpPr>
        <p:spPr>
          <a:xfrm>
            <a:off x="457200" y="4114800"/>
            <a:ext cx="4724400" cy="21336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38616"/>
            <a:ext cx="4648200" cy="1260179"/>
          </a:xfrm>
          <a:prstGeom prst="rect">
            <a:avLst/>
          </a:prstGeom>
        </p:spPr>
      </p:pic>
    </p:spTree>
    <p:extLst>
      <p:ext uri="{BB962C8B-B14F-4D97-AF65-F5344CB8AC3E}">
        <p14:creationId xmlns:p14="http://schemas.microsoft.com/office/powerpoint/2010/main" val="30544369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Thank You.</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0710045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with Title">
    <p:spTree>
      <p:nvGrpSpPr>
        <p:cNvPr id="1" name=""/>
        <p:cNvGrpSpPr/>
        <p:nvPr/>
      </p:nvGrpSpPr>
      <p:grpSpPr>
        <a:xfrm>
          <a:off x="0" y="0"/>
          <a:ext cx="0" cy="0"/>
          <a:chOff x="0" y="0"/>
          <a:chExt cx="0" cy="0"/>
        </a:xfrm>
      </p:grpSpPr>
      <p:sp>
        <p:nvSpPr>
          <p:cNvPr id="2" name="Text Placeholder 7"/>
          <p:cNvSpPr>
            <a:spLocks noGrp="1"/>
          </p:cNvSpPr>
          <p:nvPr>
            <p:ph type="body" sz="quarter" idx="10"/>
          </p:nvPr>
        </p:nvSpPr>
        <p:spPr>
          <a:xfrm>
            <a:off x="547721" y="994655"/>
            <a:ext cx="7886700" cy="407902"/>
          </a:xfrm>
          <a:prstGeom prst="rect">
            <a:avLst/>
          </a:prstGeom>
        </p:spPr>
        <p:txBody>
          <a:bodyPr lIns="38405" tIns="19202" rIns="38405" bIns="19202"/>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Placeholder 1"/>
          <p:cNvSpPr>
            <a:spLocks noGrp="1"/>
          </p:cNvSpPr>
          <p:nvPr>
            <p:ph type="title"/>
          </p:nvPr>
        </p:nvSpPr>
        <p:spPr>
          <a:xfrm>
            <a:off x="547721" y="429419"/>
            <a:ext cx="7886700" cy="572311"/>
          </a:xfrm>
          <a:prstGeom prst="rect">
            <a:avLst/>
          </a:prstGeom>
        </p:spPr>
        <p:txBody>
          <a:bodyPr vert="horz" lIns="76794" tIns="38397" rIns="76794" bIns="38397" rtlCol="0" anchor="ctr">
            <a:noAutofit/>
          </a:bodyPr>
          <a:lstStyle>
            <a:lvl1pPr>
              <a:defRPr sz="4000" b="1" cap="all" baseline="0">
                <a:latin typeface="Bebas Neue Bold"/>
              </a:defRPr>
            </a:lvl1pPr>
          </a:lstStyle>
          <a:p>
            <a:r>
              <a:rPr lang="en-US" dirty="0"/>
              <a:t>Click to edit Master title style</a:t>
            </a:r>
          </a:p>
        </p:txBody>
      </p:sp>
    </p:spTree>
    <p:extLst>
      <p:ext uri="{BB962C8B-B14F-4D97-AF65-F5344CB8AC3E}">
        <p14:creationId xmlns:p14="http://schemas.microsoft.com/office/powerpoint/2010/main" val="60610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42875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Click to edit Master </a:t>
            </a:r>
            <a:br>
              <a:rPr lang="en-US" dirty="0" smtClean="0"/>
            </a:br>
            <a:r>
              <a:rPr lang="en-US" dirty="0" smtClean="0"/>
              <a:t>Transition</a:t>
            </a:r>
            <a:endParaRPr lang="en-US" dirty="0"/>
          </a:p>
        </p:txBody>
      </p:sp>
      <p:sp>
        <p:nvSpPr>
          <p:cNvPr id="7" name="Subtitle 2"/>
          <p:cNvSpPr>
            <a:spLocks noGrp="1"/>
          </p:cNvSpPr>
          <p:nvPr>
            <p:ph type="subTitle" idx="1"/>
          </p:nvPr>
        </p:nvSpPr>
        <p:spPr>
          <a:xfrm>
            <a:off x="449072" y="4114800"/>
            <a:ext cx="5723128" cy="16764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2"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552642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57200" y="1600200"/>
            <a:ext cx="83820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89750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with 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414460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304800"/>
            <a:ext cx="8306474"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3"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5106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381000"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3886002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igh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4610101"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5"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283788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e-Contras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ext Placeholder 2"/>
          <p:cNvSpPr>
            <a:spLocks noGrp="1"/>
          </p:cNvSpPr>
          <p:nvPr>
            <p:ph type="body" idx="1"/>
          </p:nvPr>
        </p:nvSpPr>
        <p:spPr>
          <a:xfrm>
            <a:off x="457200" y="1676400"/>
            <a:ext cx="3962400"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2"/>
          <p:cNvSpPr>
            <a:spLocks noGrp="1"/>
          </p:cNvSpPr>
          <p:nvPr>
            <p:ph idx="12"/>
          </p:nvPr>
        </p:nvSpPr>
        <p:spPr>
          <a:xfrm>
            <a:off x="457200"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
          <p:cNvSpPr>
            <a:spLocks noGrp="1"/>
          </p:cNvSpPr>
          <p:nvPr>
            <p:ph type="body" idx="13"/>
          </p:nvPr>
        </p:nvSpPr>
        <p:spPr>
          <a:xfrm>
            <a:off x="4572000" y="1676400"/>
            <a:ext cx="4040188"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2"/>
          <p:cNvSpPr>
            <a:spLocks noGrp="1"/>
          </p:cNvSpPr>
          <p:nvPr>
            <p:ph idx="14"/>
          </p:nvPr>
        </p:nvSpPr>
        <p:spPr>
          <a:xfrm>
            <a:off x="4587531"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457200" y="304800"/>
            <a:ext cx="8314566"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38840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Question?</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67447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6705600" y="6199632"/>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4" name="Footer Placeholder 4"/>
          <p:cNvSpPr>
            <a:spLocks noGrp="1"/>
          </p:cNvSpPr>
          <p:nvPr>
            <p:ph type="ftr" sz="quarter" idx="3"/>
          </p:nvPr>
        </p:nvSpPr>
        <p:spPr>
          <a:xfrm>
            <a:off x="0" y="6199632"/>
            <a:ext cx="9144000" cy="381000"/>
          </a:xfrm>
          <a:prstGeom prst="rect">
            <a:avLst/>
          </a:prstGeom>
        </p:spPr>
        <p:txBody>
          <a:bodyPr anchor="b" anchorCtr="0"/>
          <a:lstStyle>
            <a:lvl1pPr algn="ctr">
              <a:lnSpc>
                <a:spcPts val="1200"/>
              </a:lnSpc>
              <a:defRPr sz="1100">
                <a:solidFill>
                  <a:schemeClr val="tx1">
                    <a:lumMod val="65000"/>
                    <a:lumOff val="35000"/>
                  </a:schemeClr>
                </a:solidFill>
              </a:defRPr>
            </a:lvl1pPr>
          </a:lstStyle>
          <a:p>
            <a:r>
              <a:rPr lang="en-US" dirty="0" smtClean="0"/>
              <a:t>Reaching across Arizona to provide comprehensive  quality health care for those in need</a:t>
            </a:r>
            <a:endParaRPr lang="en-US" dirty="0"/>
          </a:p>
        </p:txBody>
      </p:sp>
    </p:spTree>
    <p:extLst>
      <p:ext uri="{BB962C8B-B14F-4D97-AF65-F5344CB8AC3E}">
        <p14:creationId xmlns:p14="http://schemas.microsoft.com/office/powerpoint/2010/main" val="1543338456"/>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056" y="2209800"/>
            <a:ext cx="7629144" cy="1905000"/>
          </a:xfrm>
        </p:spPr>
        <p:txBody>
          <a:bodyPr/>
          <a:lstStyle/>
          <a:p>
            <a:r>
              <a:rPr lang="en-US" sz="4800" dirty="0" smtClean="0"/>
              <a:t>AHCCCS Update</a:t>
            </a:r>
            <a:endParaRPr lang="en-US" sz="48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57533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dirty="0" smtClean="0"/>
              <a:t>Infant Mortality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8601545"/>
              </p:ext>
            </p:extLst>
          </p:nvPr>
        </p:nvGraphicFramePr>
        <p:xfrm>
          <a:off x="457200" y="1600200"/>
          <a:ext cx="838200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a:xfrm>
            <a:off x="6705600" y="6196969"/>
            <a:ext cx="2133600" cy="288925"/>
          </a:xfrm>
          <a:prstGeom prst="rect">
            <a:avLst/>
          </a:prstGeom>
        </p:spPr>
        <p:txBody>
          <a:bodyPr/>
          <a:lstStyle/>
          <a:p>
            <a:fld id="{FF445594-FFE8-4E90-934C-EFF530110A38}" type="slidenum">
              <a:rPr lang="en-US" smtClean="0"/>
              <a:t>10</a:t>
            </a:fld>
            <a:endParaRPr lang="en-US" dirty="0"/>
          </a:p>
        </p:txBody>
      </p:sp>
      <p:sp>
        <p:nvSpPr>
          <p:cNvPr id="2" name="Footer Placeholder 1"/>
          <p:cNvSpPr>
            <a:spLocks noGrp="1"/>
          </p:cNvSpPr>
          <p:nvPr>
            <p:ph type="ftr" sz="quarter" idx="3"/>
          </p:nvPr>
        </p:nvSpPr>
        <p:spPr>
          <a:xfrm>
            <a:off x="0" y="6196969"/>
            <a:ext cx="9144000" cy="381000"/>
          </a:xfrm>
          <a:prstGeom prst="rect">
            <a:avLst/>
          </a:prstGeom>
        </p:spPr>
        <p:txBody>
          <a:bodyPr/>
          <a:lstStyle/>
          <a:p>
            <a:pPr algn="ctr"/>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409435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CMDP</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11</a:t>
            </a:fld>
            <a:endParaRPr lang="en-US"/>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graphicFrame>
        <p:nvGraphicFramePr>
          <p:cNvPr id="2" name="Chart 1"/>
          <p:cNvGraphicFramePr/>
          <p:nvPr>
            <p:extLst>
              <p:ext uri="{D42A27DB-BD31-4B8C-83A1-F6EECF244321}">
                <p14:modId xmlns:p14="http://schemas.microsoft.com/office/powerpoint/2010/main" val="44726530"/>
              </p:ext>
            </p:extLst>
          </p:nvPr>
        </p:nvGraphicFramePr>
        <p:xfrm>
          <a:off x="609600" y="1600200"/>
          <a:ext cx="77724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7842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in Foster Care PMPM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0144804"/>
              </p:ext>
            </p:extLst>
          </p:nvPr>
        </p:nvGraphicFramePr>
        <p:xfrm>
          <a:off x="457200" y="1600200"/>
          <a:ext cx="838200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t>12</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219998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Efforts to Date</a:t>
            </a:r>
            <a:endParaRPr lang="en-US" dirty="0"/>
          </a:p>
        </p:txBody>
      </p:sp>
      <p:sp>
        <p:nvSpPr>
          <p:cNvPr id="3" name="Content Placeholder 2"/>
          <p:cNvSpPr>
            <a:spLocks noGrp="1"/>
          </p:cNvSpPr>
          <p:nvPr>
            <p:ph idx="1"/>
          </p:nvPr>
        </p:nvSpPr>
        <p:spPr>
          <a:xfrm>
            <a:off x="457200" y="1447800"/>
            <a:ext cx="8382000" cy="4373563"/>
          </a:xfrm>
        </p:spPr>
        <p:txBody>
          <a:bodyPr/>
          <a:lstStyle/>
          <a:p>
            <a:pPr marL="514350" indent="-514350">
              <a:buFont typeface="+mj-lt"/>
              <a:buAutoNum type="arabicPeriod"/>
            </a:pPr>
            <a:r>
              <a:rPr lang="en-US" sz="2400" dirty="0" smtClean="0"/>
              <a:t>Ongoing – Duals – &gt;40% alignment DSNP</a:t>
            </a:r>
          </a:p>
          <a:p>
            <a:pPr marL="514350" indent="-514350">
              <a:buFont typeface="+mj-lt"/>
              <a:buAutoNum type="arabicPeriod"/>
            </a:pPr>
            <a:r>
              <a:rPr lang="en-US" sz="2400" dirty="0" smtClean="0"/>
              <a:t>2013 – 17,000 Kids with special needs</a:t>
            </a:r>
          </a:p>
          <a:p>
            <a:pPr marL="514350" indent="-514350">
              <a:buFont typeface="+mj-lt"/>
              <a:buAutoNum type="arabicPeriod"/>
            </a:pPr>
            <a:r>
              <a:rPr lang="en-US" sz="2400" dirty="0" smtClean="0"/>
              <a:t>2014 – 20,000 Individuals with SMI – Maricopa</a:t>
            </a:r>
          </a:p>
          <a:p>
            <a:pPr marL="514350" indent="-514350">
              <a:buFont typeface="+mj-lt"/>
              <a:buAutoNum type="arabicPeriod"/>
            </a:pPr>
            <a:r>
              <a:rPr lang="en-US" sz="2400" dirty="0" smtClean="0"/>
              <a:t>2015 – 19,000 Individuals with SMI – Greater AZ</a:t>
            </a:r>
          </a:p>
          <a:p>
            <a:pPr marL="514350" indent="-514350">
              <a:buFont typeface="+mj-lt"/>
              <a:buAutoNum type="arabicPeriod"/>
            </a:pPr>
            <a:r>
              <a:rPr lang="en-US" sz="2400" dirty="0" smtClean="0"/>
              <a:t>2015 – 80,000 dual eligible members – Integrate BH</a:t>
            </a:r>
          </a:p>
          <a:p>
            <a:pPr marL="514350" indent="-514350">
              <a:buFont typeface="+mj-lt"/>
              <a:buAutoNum type="arabicPeriod"/>
            </a:pPr>
            <a:r>
              <a:rPr lang="en-US" sz="2400" dirty="0" smtClean="0"/>
              <a:t>2016 – Administrative Merger </a:t>
            </a:r>
          </a:p>
          <a:p>
            <a:pPr marL="514350" indent="-514350">
              <a:buFont typeface="+mj-lt"/>
              <a:buAutoNum type="arabicPeriod"/>
            </a:pPr>
            <a:r>
              <a:rPr lang="en-US" sz="2400" dirty="0" smtClean="0"/>
              <a:t>Future Possibilities</a:t>
            </a:r>
          </a:p>
          <a:p>
            <a:pPr marL="914400" lvl="1" indent="-514350">
              <a:buFont typeface="+mj-lt"/>
              <a:buAutoNum type="arabicPeriod"/>
            </a:pPr>
            <a:r>
              <a:rPr lang="en-US" sz="2400" dirty="0" smtClean="0"/>
              <a:t>2017 – 29,000 members with DD – BH &amp; PH</a:t>
            </a:r>
          </a:p>
          <a:p>
            <a:pPr marL="914400" lvl="1" indent="-514350">
              <a:buFont typeface="+mj-lt"/>
              <a:buAutoNum type="arabicPeriod"/>
            </a:pPr>
            <a:r>
              <a:rPr lang="en-US" sz="2400" dirty="0" smtClean="0"/>
              <a:t>2018 – 34,000 Children with Autism or at risk</a:t>
            </a:r>
          </a:p>
          <a:p>
            <a:pPr marL="914400" lvl="1" indent="-514350">
              <a:buFont typeface="+mj-lt"/>
              <a:buAutoNum type="arabicPeriod"/>
            </a:pPr>
            <a:r>
              <a:rPr lang="en-US" sz="2400" dirty="0" smtClean="0"/>
              <a:t>2018 or future date – Non-SMI adults – BH</a:t>
            </a:r>
            <a:endParaRPr lang="en-US" sz="2400" dirty="0"/>
          </a:p>
        </p:txBody>
      </p:sp>
      <p:sp>
        <p:nvSpPr>
          <p:cNvPr id="4" name="Slide Number Placeholder 3"/>
          <p:cNvSpPr>
            <a:spLocks noGrp="1"/>
          </p:cNvSpPr>
          <p:nvPr>
            <p:ph type="sldNum" sz="quarter" idx="4"/>
          </p:nvPr>
        </p:nvSpPr>
        <p:spPr/>
        <p:txBody>
          <a:bodyPr/>
          <a:lstStyle/>
          <a:p>
            <a:fld id="{FF445594-FFE8-4E90-934C-EFF530110A38}" type="slidenum">
              <a:rPr lang="en-US" smtClean="0"/>
              <a:t>13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975257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Health and Social Care Spending as a Percentage of </a:t>
            </a:r>
            <a:r>
              <a:rPr lang="en-US" dirty="0" smtClean="0"/>
              <a:t>GDP</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14</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graphicFrame>
        <p:nvGraphicFramePr>
          <p:cNvPr id="2" name="Chart 1"/>
          <p:cNvGraphicFramePr/>
          <p:nvPr>
            <p:extLst>
              <p:ext uri="{D42A27DB-BD31-4B8C-83A1-F6EECF244321}">
                <p14:modId xmlns:p14="http://schemas.microsoft.com/office/powerpoint/2010/main" val="3676391879"/>
              </p:ext>
            </p:extLst>
          </p:nvPr>
        </p:nvGraphicFramePr>
        <p:xfrm>
          <a:off x="1143000" y="1600200"/>
          <a:ext cx="70866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00200" y="5410200"/>
            <a:ext cx="6629400" cy="492443"/>
          </a:xfrm>
          <a:prstGeom prst="rect">
            <a:avLst/>
          </a:prstGeom>
          <a:noFill/>
        </p:spPr>
        <p:txBody>
          <a:bodyPr wrap="square" rtlCol="0">
            <a:spAutoFit/>
          </a:bodyPr>
          <a:lstStyle/>
          <a:p>
            <a:r>
              <a:rPr lang="en-US" sz="1300" dirty="0"/>
              <a:t>Source: E. H. Bradley and L. A. Taylor, </a:t>
            </a:r>
            <a:r>
              <a:rPr lang="en-US" sz="1300" i="1" dirty="0"/>
              <a:t>The American Health Care Paradox: Why Spending More Is Getting Us Less</a:t>
            </a:r>
            <a:r>
              <a:rPr lang="en-US" sz="1300" dirty="0"/>
              <a:t>, Public Affairs, 2013. </a:t>
            </a:r>
          </a:p>
        </p:txBody>
      </p:sp>
    </p:spTree>
    <p:extLst>
      <p:ext uri="{BB962C8B-B14F-4D97-AF65-F5344CB8AC3E}">
        <p14:creationId xmlns:p14="http://schemas.microsoft.com/office/powerpoint/2010/main" val="3406920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15</a:t>
            </a:fld>
            <a:endParaRPr lang="en-US" dirty="0"/>
          </a:p>
        </p:txBody>
      </p:sp>
      <p:sp>
        <p:nvSpPr>
          <p:cNvPr id="7" name="Content Placeholder 6"/>
          <p:cNvSpPr>
            <a:spLocks noGrp="1"/>
          </p:cNvSpPr>
          <p:nvPr>
            <p:ph idx="12"/>
          </p:nvPr>
        </p:nvSpPr>
        <p:spPr>
          <a:xfrm>
            <a:off x="457200" y="1752600"/>
            <a:ext cx="3993573" cy="4391890"/>
          </a:xfrm>
        </p:spPr>
        <p:txBody>
          <a:bodyPr/>
          <a:lstStyle/>
          <a:p>
            <a:r>
              <a:rPr lang="en-US" dirty="0" smtClean="0"/>
              <a:t>Multiple Plans have partnered to create and support community social service centers</a:t>
            </a:r>
          </a:p>
          <a:p>
            <a:r>
              <a:rPr lang="en-US" dirty="0" smtClean="0"/>
              <a:t>MCO pilot to invest in low-income housing subsidy</a:t>
            </a:r>
          </a:p>
          <a:p>
            <a:r>
              <a:rPr lang="en-US" dirty="0" smtClean="0"/>
              <a:t>AHCCCS has dedicated staff resources focused on housing – employment – peer services</a:t>
            </a:r>
          </a:p>
          <a:p>
            <a:r>
              <a:rPr lang="en-US" dirty="0" smtClean="0"/>
              <a:t>State only investments made through RBHAs</a:t>
            </a:r>
          </a:p>
          <a:p>
            <a:pPr marL="0" indent="0">
              <a:buNone/>
            </a:pPr>
            <a:endParaRPr lang="en-US" dirty="0" smtClean="0"/>
          </a:p>
          <a:p>
            <a:endParaRPr lang="en-US" dirty="0"/>
          </a:p>
        </p:txBody>
      </p:sp>
      <p:sp>
        <p:nvSpPr>
          <p:cNvPr id="8" name="Text Placeholder 7"/>
          <p:cNvSpPr>
            <a:spLocks noGrp="1"/>
          </p:cNvSpPr>
          <p:nvPr>
            <p:ph type="body" idx="13"/>
          </p:nvPr>
        </p:nvSpPr>
        <p:spPr/>
        <p:txBody>
          <a:bodyPr/>
          <a:lstStyle/>
          <a:p>
            <a:r>
              <a:rPr lang="en-US" dirty="0" smtClean="0"/>
              <a:t>State Housing Funding for Individuals with SMI</a:t>
            </a:r>
            <a:endParaRPr lang="en-US" dirty="0"/>
          </a:p>
        </p:txBody>
      </p:sp>
      <p:sp>
        <p:nvSpPr>
          <p:cNvPr id="2" name="Title 1"/>
          <p:cNvSpPr>
            <a:spLocks noGrp="1"/>
          </p:cNvSpPr>
          <p:nvPr>
            <p:ph type="title"/>
          </p:nvPr>
        </p:nvSpPr>
        <p:spPr/>
        <p:txBody>
          <a:bodyPr/>
          <a:lstStyle/>
          <a:p>
            <a:r>
              <a:rPr lang="en-US" sz="3800" dirty="0" smtClean="0"/>
              <a:t>Social/Economic Determinant Efforts</a:t>
            </a:r>
            <a:endParaRPr lang="en-US" sz="3800"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graphicFrame>
        <p:nvGraphicFramePr>
          <p:cNvPr id="10" name="Content Placeholder 7"/>
          <p:cNvGraphicFramePr>
            <a:graphicFrameLocks noGrp="1"/>
          </p:cNvGraphicFramePr>
          <p:nvPr>
            <p:ph idx="14"/>
            <p:extLst>
              <p:ext uri="{D42A27DB-BD31-4B8C-83A1-F6EECF244321}">
                <p14:modId xmlns:p14="http://schemas.microsoft.com/office/powerpoint/2010/main" val="2711186557"/>
              </p:ext>
            </p:extLst>
          </p:nvPr>
        </p:nvGraphicFramePr>
        <p:xfrm>
          <a:off x="4587875" y="2335213"/>
          <a:ext cx="3992563"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1039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305800" cy="1066800"/>
          </a:xfrm>
        </p:spPr>
        <p:txBody>
          <a:bodyPr/>
          <a:lstStyle/>
          <a:p>
            <a:r>
              <a:rPr lang="en-US" sz="3600" dirty="0" smtClean="0">
                <a:effectLst/>
              </a:rPr>
              <a:t>The Network – Growth </a:t>
            </a:r>
            <a:br>
              <a:rPr lang="en-US" sz="3600" dirty="0" smtClean="0">
                <a:effectLst/>
              </a:rPr>
            </a:br>
            <a:r>
              <a:rPr lang="en-US" sz="3600" dirty="0" smtClean="0">
                <a:effectLst/>
              </a:rPr>
              <a:t>All Participants</a:t>
            </a:r>
            <a:endParaRPr lang="en-US" sz="3600" dirty="0">
              <a:effectLst/>
            </a:endParaRPr>
          </a:p>
        </p:txBody>
      </p:sp>
      <p:sp>
        <p:nvSpPr>
          <p:cNvPr id="3" name="Slide Number Placeholder 2"/>
          <p:cNvSpPr>
            <a:spLocks noGrp="1"/>
          </p:cNvSpPr>
          <p:nvPr>
            <p:ph type="sldNum" sz="quarter" idx="4"/>
          </p:nvPr>
        </p:nvSpPr>
        <p:spPr>
          <a:prstGeom prst="rect">
            <a:avLst/>
          </a:prstGeom>
        </p:spPr>
        <p:txBody>
          <a:bodyPr/>
          <a:lstStyle/>
          <a:p>
            <a:fld id="{DDB8B96B-2D2A-C640-9911-80D8C609AD8E}" type="slidenum">
              <a:rPr lang="en-US" smtClean="0"/>
              <a:pPr/>
              <a:t>16</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226280424"/>
              </p:ext>
            </p:extLst>
          </p:nvPr>
        </p:nvGraphicFramePr>
        <p:xfrm>
          <a:off x="533400" y="1600200"/>
          <a:ext cx="7924800" cy="4885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2470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AHCCCS VBP Fee Schedule Changes</a:t>
            </a:r>
            <a:endParaRPr lang="en-US" dirty="0"/>
          </a:p>
        </p:txBody>
      </p:sp>
      <p:sp>
        <p:nvSpPr>
          <p:cNvPr id="3" name="Content Placeholder 2"/>
          <p:cNvSpPr>
            <a:spLocks noGrp="1"/>
          </p:cNvSpPr>
          <p:nvPr>
            <p:ph idx="1"/>
          </p:nvPr>
        </p:nvSpPr>
        <p:spPr>
          <a:xfrm>
            <a:off x="457200" y="1524000"/>
            <a:ext cx="8382000" cy="4449763"/>
          </a:xfrm>
        </p:spPr>
        <p:txBody>
          <a:bodyPr/>
          <a:lstStyle/>
          <a:p>
            <a:r>
              <a:rPr lang="en-US" sz="2600" dirty="0" smtClean="0"/>
              <a:t>2014 – Hospital IP – APR-DRG</a:t>
            </a:r>
          </a:p>
          <a:p>
            <a:r>
              <a:rPr lang="en-US" sz="2600" dirty="0" smtClean="0"/>
              <a:t>2015 - MCOs pay FQHC full rate</a:t>
            </a:r>
          </a:p>
          <a:p>
            <a:r>
              <a:rPr lang="en-US" sz="2600" dirty="0" smtClean="0"/>
              <a:t>2016 - Hospitals bump for sharing data with HIE </a:t>
            </a:r>
            <a:r>
              <a:rPr lang="en-US" sz="2600" dirty="0"/>
              <a:t>and </a:t>
            </a:r>
            <a:r>
              <a:rPr lang="en-US" sz="2600" dirty="0" smtClean="0"/>
              <a:t>meeting MU2</a:t>
            </a:r>
          </a:p>
          <a:p>
            <a:r>
              <a:rPr lang="en-US" sz="2600" dirty="0" smtClean="0"/>
              <a:t>2016 - SNFs – increase for those above </a:t>
            </a:r>
            <a:r>
              <a:rPr lang="en-US" sz="2600" dirty="0" err="1" smtClean="0"/>
              <a:t>avg</a:t>
            </a:r>
            <a:r>
              <a:rPr lang="en-US" sz="2600" dirty="0" smtClean="0"/>
              <a:t> with pneumococcal vaccine</a:t>
            </a:r>
          </a:p>
          <a:p>
            <a:r>
              <a:rPr lang="en-US" sz="2600" dirty="0" smtClean="0"/>
              <a:t>2016 - Integrated Clinics- physical health </a:t>
            </a:r>
          </a:p>
          <a:p>
            <a:r>
              <a:rPr lang="en-US" sz="2600" dirty="0" smtClean="0"/>
              <a:t>2016 – stand alone ED – new provider type</a:t>
            </a:r>
          </a:p>
          <a:p>
            <a:r>
              <a:rPr lang="en-US" sz="2600" dirty="0" smtClean="0"/>
              <a:t>2016 – Treat and Refer</a:t>
            </a:r>
            <a:endParaRPr lang="en-US" sz="2600" dirty="0"/>
          </a:p>
        </p:txBody>
      </p:sp>
      <p:sp>
        <p:nvSpPr>
          <p:cNvPr id="4" name="Slide Number Placeholder 3"/>
          <p:cNvSpPr>
            <a:spLocks noGrp="1"/>
          </p:cNvSpPr>
          <p:nvPr>
            <p:ph type="sldNum" sz="quarter" idx="4"/>
          </p:nvPr>
        </p:nvSpPr>
        <p:spPr/>
        <p:txBody>
          <a:bodyPr/>
          <a:lstStyle/>
          <a:p>
            <a:fld id="{FF445594-FFE8-4E90-934C-EFF530110A38}" type="slidenum">
              <a:rPr lang="en-US" smtClean="0"/>
              <a:t>17</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361204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Regulations Tsunami</a:t>
            </a:r>
            <a:endParaRPr lang="en-US" dirty="0"/>
          </a:p>
        </p:txBody>
      </p:sp>
      <p:sp>
        <p:nvSpPr>
          <p:cNvPr id="3" name="Content Placeholder 2"/>
          <p:cNvSpPr>
            <a:spLocks noGrp="1"/>
          </p:cNvSpPr>
          <p:nvPr>
            <p:ph idx="1"/>
          </p:nvPr>
        </p:nvSpPr>
        <p:spPr/>
        <p:txBody>
          <a:bodyPr/>
          <a:lstStyle/>
          <a:p>
            <a:r>
              <a:rPr lang="en-US" dirty="0" smtClean="0"/>
              <a:t>Access Requirements </a:t>
            </a:r>
          </a:p>
          <a:p>
            <a:r>
              <a:rPr lang="en-US" dirty="0" smtClean="0"/>
              <a:t>New Outpatient Drug </a:t>
            </a:r>
          </a:p>
          <a:p>
            <a:r>
              <a:rPr lang="en-US" dirty="0" smtClean="0"/>
              <a:t>Proposed MCO requirements</a:t>
            </a:r>
          </a:p>
          <a:p>
            <a:r>
              <a:rPr lang="en-US" dirty="0" smtClean="0"/>
              <a:t>Parity Requirements</a:t>
            </a:r>
          </a:p>
          <a:p>
            <a:r>
              <a:rPr lang="en-US" dirty="0" smtClean="0"/>
              <a:t>Home and Community Based Requirements</a:t>
            </a:r>
          </a:p>
          <a:p>
            <a:r>
              <a:rPr lang="en-US" dirty="0" smtClean="0"/>
              <a:t>DOL – Overtime Requirements</a:t>
            </a:r>
          </a:p>
          <a:p>
            <a:r>
              <a:rPr lang="en-US" dirty="0" smtClean="0"/>
              <a:t>Capitation Rate Reviews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18</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534074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Total Medicaid Managed </a:t>
            </a:r>
            <a:r>
              <a:rPr lang="en-US" smtClean="0"/>
              <a:t>Care Spending</a:t>
            </a:r>
            <a:endParaRPr lang="en-US"/>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147764022"/>
              </p:ext>
            </p:extLst>
          </p:nvPr>
        </p:nvGraphicFramePr>
        <p:xfrm>
          <a:off x="381000" y="1600200"/>
          <a:ext cx="434340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4"/>
          </p:nvPr>
        </p:nvSpPr>
        <p:spPr/>
        <p:txBody>
          <a:bodyPr/>
          <a:lstStyle/>
          <a:p>
            <a:fld id="{FF445594-FFE8-4E90-934C-EFF530110A38}" type="slidenum">
              <a:rPr lang="en-US" smtClean="0"/>
              <a:pPr/>
              <a:t>19</a:t>
            </a:fld>
            <a:endParaRPr lang="en-US" dirty="0"/>
          </a:p>
        </p:txBody>
      </p:sp>
      <p:sp>
        <p:nvSpPr>
          <p:cNvPr id="7" name="Footer Placeholder 6"/>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graphicFrame>
        <p:nvGraphicFramePr>
          <p:cNvPr id="13" name="Content Placeholder 11"/>
          <p:cNvGraphicFramePr>
            <a:graphicFrameLocks/>
          </p:cNvGraphicFramePr>
          <p:nvPr>
            <p:extLst>
              <p:ext uri="{D42A27DB-BD31-4B8C-83A1-F6EECF244321}">
                <p14:modId xmlns:p14="http://schemas.microsoft.com/office/powerpoint/2010/main" val="685356773"/>
              </p:ext>
            </p:extLst>
          </p:nvPr>
        </p:nvGraphicFramePr>
        <p:xfrm>
          <a:off x="4800600" y="1600200"/>
          <a:ext cx="3886200" cy="4449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2281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FF445594-FFE8-4E90-934C-EFF530110A38}" type="slidenum">
              <a:rPr lang="en-US" smtClean="0"/>
              <a:pPr/>
              <a:t>2</a:t>
            </a:fld>
            <a:endParaRPr lang="en-US" dirty="0"/>
          </a:p>
        </p:txBody>
      </p:sp>
      <p:sp>
        <p:nvSpPr>
          <p:cNvPr id="7" name="Footer Placeholder 6"/>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pic>
        <p:nvPicPr>
          <p:cNvPr id="1026" name="Picture 2" descr="Seton celebrates after defeating Ironwood during t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975" y="609600"/>
            <a:ext cx="8153625" cy="571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3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MCO </a:t>
            </a:r>
            <a:r>
              <a:rPr lang="en-US" dirty="0" err="1" smtClean="0"/>
              <a:t>Regs</a:t>
            </a:r>
            <a:endParaRPr lang="en-US" dirty="0"/>
          </a:p>
        </p:txBody>
      </p:sp>
      <p:sp>
        <p:nvSpPr>
          <p:cNvPr id="3" name="Content Placeholder 2"/>
          <p:cNvSpPr>
            <a:spLocks noGrp="1"/>
          </p:cNvSpPr>
          <p:nvPr>
            <p:ph idx="1"/>
          </p:nvPr>
        </p:nvSpPr>
        <p:spPr/>
        <p:txBody>
          <a:bodyPr/>
          <a:lstStyle/>
          <a:p>
            <a:r>
              <a:rPr lang="en-US" dirty="0" smtClean="0"/>
              <a:t>Finance Cap Rates – MLR – </a:t>
            </a:r>
          </a:p>
          <a:p>
            <a:r>
              <a:rPr lang="en-US" dirty="0" smtClean="0"/>
              <a:t>State Plan – enrollment – State Monitoring</a:t>
            </a:r>
          </a:p>
          <a:p>
            <a:r>
              <a:rPr lang="en-US" dirty="0" smtClean="0"/>
              <a:t>Enrollee Rights and Protections</a:t>
            </a:r>
          </a:p>
          <a:p>
            <a:r>
              <a:rPr lang="en-US" dirty="0" smtClean="0"/>
              <a:t>MCO Standards – </a:t>
            </a:r>
          </a:p>
          <a:p>
            <a:r>
              <a:rPr lang="en-US" dirty="0" smtClean="0"/>
              <a:t>Quality Management</a:t>
            </a:r>
          </a:p>
          <a:p>
            <a:r>
              <a:rPr lang="en-US" dirty="0" smtClean="0"/>
              <a:t>Program Integrity</a:t>
            </a:r>
          </a:p>
          <a:p>
            <a:r>
              <a:rPr lang="en-US" dirty="0" smtClean="0"/>
              <a:t>Sanctions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20</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927498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Dreamland by Sam Quinones</a:t>
            </a:r>
            <a:endParaRPr lang="en-US" dirty="0"/>
          </a:p>
        </p:txBody>
      </p:sp>
      <p:sp>
        <p:nvSpPr>
          <p:cNvPr id="3" name="Content Placeholder 2"/>
          <p:cNvSpPr>
            <a:spLocks noGrp="1"/>
          </p:cNvSpPr>
          <p:nvPr>
            <p:ph idx="1"/>
          </p:nvPr>
        </p:nvSpPr>
        <p:spPr/>
        <p:txBody>
          <a:bodyPr/>
          <a:lstStyle/>
          <a:p>
            <a:r>
              <a:rPr lang="en-US" sz="2400" dirty="0" smtClean="0"/>
              <a:t>1980 - Porter and </a:t>
            </a:r>
            <a:r>
              <a:rPr lang="en-US" sz="2400" dirty="0" err="1" smtClean="0"/>
              <a:t>Jick</a:t>
            </a:r>
            <a:r>
              <a:rPr lang="en-US" sz="2400" dirty="0" smtClean="0"/>
              <a:t> – 1 paragraph </a:t>
            </a:r>
          </a:p>
          <a:p>
            <a:r>
              <a:rPr lang="en-US" sz="2400" dirty="0" smtClean="0"/>
              <a:t>1990 Scientific American called it “an extensive study” </a:t>
            </a:r>
          </a:p>
          <a:p>
            <a:r>
              <a:rPr lang="en-US" sz="2400" dirty="0" smtClean="0"/>
              <a:t>Paper for Institute for Clinical System Improvement “a landmark report”</a:t>
            </a:r>
          </a:p>
          <a:p>
            <a:r>
              <a:rPr lang="en-US" sz="2400" dirty="0" smtClean="0"/>
              <a:t>2001 Time Magazine “landmark study” that addiction concerns “basically unwarranted”</a:t>
            </a:r>
          </a:p>
          <a:p>
            <a:r>
              <a:rPr lang="en-US" sz="2400" dirty="0" smtClean="0"/>
              <a:t>1998 over 1,000 multi-disciplinary pain clinics – 7 years later 85  </a:t>
            </a:r>
          </a:p>
          <a:p>
            <a:r>
              <a:rPr lang="en-US" sz="2400" dirty="0" smtClean="0"/>
              <a:t>Purdue marketed OxyContin as having less than 1% addiction</a:t>
            </a:r>
          </a:p>
          <a:p>
            <a:endParaRPr lang="en-US" sz="2400" dirty="0"/>
          </a:p>
        </p:txBody>
      </p:sp>
      <p:sp>
        <p:nvSpPr>
          <p:cNvPr id="4" name="Slide Number Placeholder 3"/>
          <p:cNvSpPr>
            <a:spLocks noGrp="1"/>
          </p:cNvSpPr>
          <p:nvPr>
            <p:ph type="sldNum" sz="quarter" idx="4"/>
          </p:nvPr>
        </p:nvSpPr>
        <p:spPr/>
        <p:txBody>
          <a:bodyPr/>
          <a:lstStyle/>
          <a:p>
            <a:fld id="{FF445594-FFE8-4E90-934C-EFF530110A38}" type="slidenum">
              <a:rPr lang="en-US" smtClean="0"/>
              <a:t>21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64576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Dreamland</a:t>
            </a:r>
            <a:endParaRPr lang="en-US" dirty="0"/>
          </a:p>
        </p:txBody>
      </p:sp>
      <p:sp>
        <p:nvSpPr>
          <p:cNvPr id="3" name="Content Placeholder 2"/>
          <p:cNvSpPr>
            <a:spLocks noGrp="1"/>
          </p:cNvSpPr>
          <p:nvPr>
            <p:ph idx="1"/>
          </p:nvPr>
        </p:nvSpPr>
        <p:spPr>
          <a:xfrm>
            <a:off x="457200" y="1447800"/>
            <a:ext cx="8382000" cy="4525963"/>
          </a:xfrm>
        </p:spPr>
        <p:txBody>
          <a:bodyPr/>
          <a:lstStyle/>
          <a:p>
            <a:r>
              <a:rPr lang="en-US" sz="2200" dirty="0" smtClean="0"/>
              <a:t>1997 – 670 k Oxy scripts – 2002 – 6.2 m</a:t>
            </a:r>
          </a:p>
          <a:p>
            <a:r>
              <a:rPr lang="en-US" sz="2200" dirty="0" smtClean="0"/>
              <a:t>US consumes 83% of world’s oxycodone and 99% of world’s hydrocodone (Vicodin and Lortab)</a:t>
            </a:r>
          </a:p>
          <a:p>
            <a:r>
              <a:rPr lang="en-US" sz="2200" dirty="0" smtClean="0"/>
              <a:t>Overdose deaths rose from 10 per day in 1999 to 48 in 2012</a:t>
            </a:r>
          </a:p>
          <a:p>
            <a:r>
              <a:rPr lang="en-US" sz="2200" dirty="0" smtClean="0"/>
              <a:t>Book describes how Heroin distribution evolved and changed during this same time</a:t>
            </a:r>
          </a:p>
          <a:p>
            <a:pPr marL="0" indent="0">
              <a:buNone/>
            </a:pPr>
            <a:r>
              <a:rPr lang="en-US" sz="2200" dirty="0" smtClean="0"/>
              <a:t>Actions</a:t>
            </a:r>
          </a:p>
          <a:p>
            <a:pPr marL="457200" indent="-457200">
              <a:buFont typeface="+mj-lt"/>
              <a:buAutoNum type="arabicPeriod"/>
            </a:pPr>
            <a:r>
              <a:rPr lang="en-US" sz="2200" dirty="0" smtClean="0"/>
              <a:t>Read book</a:t>
            </a:r>
          </a:p>
          <a:p>
            <a:pPr marL="457200" indent="-457200">
              <a:buFont typeface="+mj-lt"/>
              <a:buAutoNum type="arabicPeriod"/>
            </a:pPr>
            <a:r>
              <a:rPr lang="en-US" sz="2200" dirty="0" smtClean="0"/>
              <a:t>OIG CONG Strategies</a:t>
            </a:r>
          </a:p>
          <a:p>
            <a:pPr marL="457200" indent="-457200">
              <a:buFont typeface="+mj-lt"/>
              <a:buAutoNum type="arabicPeriod"/>
            </a:pPr>
            <a:r>
              <a:rPr lang="en-US" sz="2200" dirty="0" smtClean="0"/>
              <a:t>Evaluate opportunities in plan meetings </a:t>
            </a:r>
          </a:p>
          <a:p>
            <a:pPr marL="457200" indent="-457200">
              <a:buFont typeface="+mj-lt"/>
              <a:buAutoNum type="arabicPeriod"/>
            </a:pPr>
            <a:endParaRPr lang="en-US" sz="2200" dirty="0"/>
          </a:p>
        </p:txBody>
      </p:sp>
      <p:sp>
        <p:nvSpPr>
          <p:cNvPr id="4" name="Slide Number Placeholder 3"/>
          <p:cNvSpPr>
            <a:spLocks noGrp="1"/>
          </p:cNvSpPr>
          <p:nvPr>
            <p:ph type="sldNum" sz="quarter" idx="4"/>
          </p:nvPr>
        </p:nvSpPr>
        <p:spPr/>
        <p:txBody>
          <a:bodyPr/>
          <a:lstStyle/>
          <a:p>
            <a:fld id="{FF445594-FFE8-4E90-934C-EFF530110A38}" type="slidenum">
              <a:rPr lang="en-US" smtClean="0"/>
              <a:t>22</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798868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Arrow 22"/>
          <p:cNvSpPr/>
          <p:nvPr/>
        </p:nvSpPr>
        <p:spPr>
          <a:xfrm>
            <a:off x="5429250" y="3650097"/>
            <a:ext cx="171450" cy="266631"/>
          </a:xfrm>
          <a:prstGeom prst="rightArrow">
            <a:avLst/>
          </a:prstGeom>
        </p:spPr>
        <p:style>
          <a:lnRef idx="1">
            <a:schemeClr val="accent3"/>
          </a:lnRef>
          <a:fillRef idx="2">
            <a:schemeClr val="accent3"/>
          </a:fillRef>
          <a:effectRef idx="1">
            <a:schemeClr val="accent3"/>
          </a:effectRef>
          <a:fontRef idx="minor">
            <a:schemeClr val="dk1"/>
          </a:fontRef>
        </p:style>
        <p:txBody>
          <a:bodyPr lIns="38405" tIns="19202" rIns="38405" bIns="19202" rtlCol="0" anchor="ctr"/>
          <a:lstStyle/>
          <a:p>
            <a:pPr algn="ctr"/>
            <a:endParaRPr lang="en-US" sz="3000" dirty="0"/>
          </a:p>
        </p:txBody>
      </p:sp>
      <p:sp>
        <p:nvSpPr>
          <p:cNvPr id="14" name="Rectangle 13"/>
          <p:cNvSpPr/>
          <p:nvPr/>
        </p:nvSpPr>
        <p:spPr>
          <a:xfrm>
            <a:off x="3980861" y="2621101"/>
            <a:ext cx="1465143" cy="2636224"/>
          </a:xfrm>
          <a:prstGeom prst="rect">
            <a:avLst/>
          </a:prstGeom>
          <a:solidFill>
            <a:schemeClr val="bg1"/>
          </a:solidFill>
          <a:ln/>
        </p:spPr>
        <p:style>
          <a:lnRef idx="2">
            <a:schemeClr val="accent5"/>
          </a:lnRef>
          <a:fillRef idx="1">
            <a:schemeClr val="lt1"/>
          </a:fillRef>
          <a:effectRef idx="0">
            <a:schemeClr val="accent5"/>
          </a:effectRef>
          <a:fontRef idx="minor">
            <a:schemeClr val="dk1"/>
          </a:fontRef>
        </p:style>
        <p:txBody>
          <a:bodyPr lIns="38405" tIns="19202" rIns="38405" bIns="19202" rtlCol="0" anchor="ctr"/>
          <a:lstStyle/>
          <a:p>
            <a:pPr algn="ctr"/>
            <a:endParaRPr lang="en-US" sz="1300" b="1" dirty="0">
              <a:solidFill>
                <a:schemeClr val="tx1"/>
              </a:solidFill>
            </a:endParaRPr>
          </a:p>
        </p:txBody>
      </p:sp>
      <p:sp>
        <p:nvSpPr>
          <p:cNvPr id="24" name="Right Arrow 23"/>
          <p:cNvSpPr/>
          <p:nvPr/>
        </p:nvSpPr>
        <p:spPr>
          <a:xfrm>
            <a:off x="3771900" y="3650097"/>
            <a:ext cx="171450" cy="266631"/>
          </a:xfrm>
          <a:prstGeom prst="rightArrow">
            <a:avLst/>
          </a:prstGeom>
        </p:spPr>
        <p:style>
          <a:lnRef idx="1">
            <a:schemeClr val="accent3"/>
          </a:lnRef>
          <a:fillRef idx="2">
            <a:schemeClr val="accent3"/>
          </a:fillRef>
          <a:effectRef idx="1">
            <a:schemeClr val="accent3"/>
          </a:effectRef>
          <a:fontRef idx="minor">
            <a:schemeClr val="dk1"/>
          </a:fontRef>
        </p:style>
        <p:txBody>
          <a:bodyPr lIns="38405" tIns="19202" rIns="38405" bIns="19202" rtlCol="0" anchor="ctr"/>
          <a:lstStyle/>
          <a:p>
            <a:pPr algn="ctr"/>
            <a:endParaRPr lang="en-US" sz="3000" dirty="0"/>
          </a:p>
        </p:txBody>
      </p:sp>
      <p:sp>
        <p:nvSpPr>
          <p:cNvPr id="22" name="Rectangle 21"/>
          <p:cNvSpPr/>
          <p:nvPr/>
        </p:nvSpPr>
        <p:spPr>
          <a:xfrm>
            <a:off x="2597015" y="2636142"/>
            <a:ext cx="1174885" cy="2636224"/>
          </a:xfrm>
          <a:prstGeom prst="rect">
            <a:avLst/>
          </a:prstGeom>
          <a:solidFill>
            <a:schemeClr val="bg1"/>
          </a:solidFill>
          <a:ln/>
        </p:spPr>
        <p:style>
          <a:lnRef idx="2">
            <a:schemeClr val="accent5"/>
          </a:lnRef>
          <a:fillRef idx="1">
            <a:schemeClr val="lt1"/>
          </a:fillRef>
          <a:effectRef idx="0">
            <a:schemeClr val="accent5"/>
          </a:effectRef>
          <a:fontRef idx="minor">
            <a:schemeClr val="dk1"/>
          </a:fontRef>
        </p:style>
        <p:txBody>
          <a:bodyPr lIns="38405" tIns="19202" rIns="38405" bIns="19202" rtlCol="0" anchor="ctr"/>
          <a:lstStyle/>
          <a:p>
            <a:pPr algn="ctr"/>
            <a:endParaRPr lang="en-US" sz="1300" b="1" dirty="0">
              <a:solidFill>
                <a:schemeClr val="tx1"/>
              </a:solidFill>
            </a:endParaRPr>
          </a:p>
        </p:txBody>
      </p:sp>
      <p:sp>
        <p:nvSpPr>
          <p:cNvPr id="18" name="Right Arrow 17"/>
          <p:cNvSpPr/>
          <p:nvPr/>
        </p:nvSpPr>
        <p:spPr>
          <a:xfrm>
            <a:off x="6629400" y="3650097"/>
            <a:ext cx="285750" cy="266631"/>
          </a:xfrm>
          <a:prstGeom prst="rightArrow">
            <a:avLst/>
          </a:prstGeom>
        </p:spPr>
        <p:style>
          <a:lnRef idx="1">
            <a:schemeClr val="accent3"/>
          </a:lnRef>
          <a:fillRef idx="2">
            <a:schemeClr val="accent3"/>
          </a:fillRef>
          <a:effectRef idx="1">
            <a:schemeClr val="accent3"/>
          </a:effectRef>
          <a:fontRef idx="minor">
            <a:schemeClr val="dk1"/>
          </a:fontRef>
        </p:style>
        <p:txBody>
          <a:bodyPr lIns="38405" tIns="19202" rIns="38405" bIns="19202" rtlCol="0" anchor="ctr"/>
          <a:lstStyle/>
          <a:p>
            <a:pPr algn="ctr"/>
            <a:endParaRPr lang="en-US" sz="3000" dirty="0"/>
          </a:p>
        </p:txBody>
      </p:sp>
      <p:sp>
        <p:nvSpPr>
          <p:cNvPr id="25" name="Right Arrow 24"/>
          <p:cNvSpPr/>
          <p:nvPr/>
        </p:nvSpPr>
        <p:spPr>
          <a:xfrm>
            <a:off x="2343150" y="3650097"/>
            <a:ext cx="212183" cy="266631"/>
          </a:xfrm>
          <a:prstGeom prst="rightArrow">
            <a:avLst/>
          </a:prstGeom>
        </p:spPr>
        <p:style>
          <a:lnRef idx="1">
            <a:schemeClr val="accent3"/>
          </a:lnRef>
          <a:fillRef idx="2">
            <a:schemeClr val="accent3"/>
          </a:fillRef>
          <a:effectRef idx="1">
            <a:schemeClr val="accent3"/>
          </a:effectRef>
          <a:fontRef idx="minor">
            <a:schemeClr val="dk1"/>
          </a:fontRef>
        </p:style>
        <p:txBody>
          <a:bodyPr lIns="38405" tIns="19202" rIns="38405" bIns="19202" rtlCol="0" anchor="ctr"/>
          <a:lstStyle/>
          <a:p>
            <a:pPr algn="ctr"/>
            <a:endParaRPr lang="en-US" sz="3000" dirty="0"/>
          </a:p>
        </p:txBody>
      </p:sp>
      <p:sp>
        <p:nvSpPr>
          <p:cNvPr id="5" name="Title 4"/>
          <p:cNvSpPr>
            <a:spLocks noGrp="1"/>
          </p:cNvSpPr>
          <p:nvPr>
            <p:ph type="title"/>
          </p:nvPr>
        </p:nvSpPr>
        <p:spPr>
          <a:xfrm>
            <a:off x="533400" y="365923"/>
            <a:ext cx="7620000" cy="970363"/>
          </a:xfrm>
        </p:spPr>
        <p:txBody>
          <a:bodyPr lIns="38405" tIns="19202" rIns="38405" bIns="19202">
            <a:noAutofit/>
          </a:bodyPr>
          <a:lstStyle/>
          <a:p>
            <a:r>
              <a:rPr lang="en-US" sz="3400" b="1" cap="all" dirty="0" smtClean="0">
                <a:latin typeface="Bebas Neue Bold"/>
              </a:rPr>
              <a:t>Learning and Action Network </a:t>
            </a:r>
            <a:endParaRPr lang="en-US" sz="3400" b="1" cap="all" dirty="0">
              <a:latin typeface="Bebas Neue Bold"/>
            </a:endParaRPr>
          </a:p>
        </p:txBody>
      </p:sp>
      <p:sp>
        <p:nvSpPr>
          <p:cNvPr id="3" name="Slide Number Placeholder 2"/>
          <p:cNvSpPr>
            <a:spLocks noGrp="1"/>
          </p:cNvSpPr>
          <p:nvPr>
            <p:ph type="sldNum" sz="quarter" idx="4294967295"/>
          </p:nvPr>
        </p:nvSpPr>
        <p:spPr/>
        <p:txBody>
          <a:bodyPr lIns="38405" tIns="19202" rIns="38405" bIns="19202"/>
          <a:lstStyle/>
          <a:p>
            <a:endParaRPr lang="en-US" dirty="0">
              <a:solidFill>
                <a:prstClr val="black">
                  <a:tint val="75000"/>
                </a:prstClr>
              </a:solidFill>
            </a:endParaRPr>
          </a:p>
        </p:txBody>
      </p:sp>
      <p:graphicFrame>
        <p:nvGraphicFramePr>
          <p:cNvPr id="6" name="Diagram 5"/>
          <p:cNvGraphicFramePr/>
          <p:nvPr>
            <p:extLst/>
          </p:nvPr>
        </p:nvGraphicFramePr>
        <p:xfrm>
          <a:off x="1371602" y="1321205"/>
          <a:ext cx="6584885" cy="1585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972300" y="2591020"/>
            <a:ext cx="917285" cy="2666305"/>
          </a:xfrm>
          <a:prstGeom prst="rect">
            <a:avLst/>
          </a:prstGeom>
          <a:ln/>
        </p:spPr>
        <p:style>
          <a:lnRef idx="2">
            <a:schemeClr val="accent5"/>
          </a:lnRef>
          <a:fillRef idx="1">
            <a:schemeClr val="lt1"/>
          </a:fillRef>
          <a:effectRef idx="0">
            <a:schemeClr val="accent5"/>
          </a:effectRef>
          <a:fontRef idx="minor">
            <a:schemeClr val="dk1"/>
          </a:fontRef>
        </p:style>
        <p:txBody>
          <a:bodyPr lIns="38405" tIns="19202" rIns="38405" bIns="19202" rtlCol="0" anchor="ctr"/>
          <a:lstStyle/>
          <a:p>
            <a:pPr algn="ctr"/>
            <a:r>
              <a:rPr lang="en-US" sz="1300" b="1" dirty="0">
                <a:solidFill>
                  <a:schemeClr val="tx1"/>
                </a:solidFill>
              </a:rPr>
              <a:t>Better Care, Smarter Spending, and Healthier People</a:t>
            </a:r>
          </a:p>
        </p:txBody>
      </p:sp>
      <p:sp>
        <p:nvSpPr>
          <p:cNvPr id="9" name="Rectangle 8"/>
          <p:cNvSpPr/>
          <p:nvPr/>
        </p:nvSpPr>
        <p:spPr>
          <a:xfrm>
            <a:off x="5600700" y="2591019"/>
            <a:ext cx="971550" cy="2666306"/>
          </a:xfrm>
          <a:prstGeom prst="rect">
            <a:avLst/>
          </a:prstGeom>
          <a:ln/>
        </p:spPr>
        <p:style>
          <a:lnRef idx="2">
            <a:schemeClr val="accent5"/>
          </a:lnRef>
          <a:fillRef idx="1">
            <a:schemeClr val="lt1"/>
          </a:fillRef>
          <a:effectRef idx="0">
            <a:schemeClr val="accent5"/>
          </a:effectRef>
          <a:fontRef idx="minor">
            <a:schemeClr val="dk1"/>
          </a:fontRef>
        </p:style>
        <p:txBody>
          <a:bodyPr lIns="38405" tIns="19202" rIns="38405" bIns="19202" rtlCol="0" anchor="ctr"/>
          <a:lstStyle/>
          <a:p>
            <a:pPr algn="ctr"/>
            <a:r>
              <a:rPr lang="en-US" sz="1300" b="1" dirty="0">
                <a:solidFill>
                  <a:schemeClr val="tx1"/>
                </a:solidFill>
              </a:rPr>
              <a:t>30% APMs by 2016</a:t>
            </a:r>
          </a:p>
          <a:p>
            <a:pPr algn="ctr"/>
            <a:endParaRPr lang="en-US" sz="1300" b="1" dirty="0">
              <a:solidFill>
                <a:schemeClr val="tx1"/>
              </a:solidFill>
            </a:endParaRPr>
          </a:p>
          <a:p>
            <a:pPr algn="ctr"/>
            <a:r>
              <a:rPr lang="en-US" sz="1300" b="1" dirty="0">
                <a:solidFill>
                  <a:schemeClr val="tx1"/>
                </a:solidFill>
              </a:rPr>
              <a:t>    50% APMs by 2018</a:t>
            </a:r>
          </a:p>
        </p:txBody>
      </p:sp>
      <p:sp>
        <p:nvSpPr>
          <p:cNvPr id="11" name="Rectangle 10"/>
          <p:cNvSpPr/>
          <p:nvPr/>
        </p:nvSpPr>
        <p:spPr>
          <a:xfrm>
            <a:off x="4046522" y="2971919"/>
            <a:ext cx="1325578" cy="685622"/>
          </a:xfrm>
          <a:prstGeom prst="rect">
            <a:avLst/>
          </a:prstGeom>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lIns="38405" tIns="19202" rIns="38405" bIns="19202" rtlCol="0" anchor="ctr"/>
          <a:lstStyle/>
          <a:p>
            <a:pPr algn="ctr"/>
            <a:r>
              <a:rPr lang="en-US" sz="1200" b="1" dirty="0">
                <a:solidFill>
                  <a:schemeClr val="tx1"/>
                </a:solidFill>
              </a:rPr>
              <a:t>Alignment</a:t>
            </a:r>
          </a:p>
          <a:p>
            <a:pPr algn="ctr"/>
            <a:r>
              <a:rPr lang="en-US" sz="1000" dirty="0">
                <a:solidFill>
                  <a:schemeClr val="tx1"/>
                </a:solidFill>
              </a:rPr>
              <a:t>Targeted agreement on components</a:t>
            </a:r>
          </a:p>
        </p:txBody>
      </p:sp>
      <p:sp>
        <p:nvSpPr>
          <p:cNvPr id="12" name="Rectangle 11"/>
          <p:cNvSpPr/>
          <p:nvPr/>
        </p:nvSpPr>
        <p:spPr>
          <a:xfrm>
            <a:off x="4046522" y="3733721"/>
            <a:ext cx="1334921" cy="685622"/>
          </a:xfrm>
          <a:prstGeom prst="rect">
            <a:avLst/>
          </a:prstGeom>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lIns="38405" tIns="19202" rIns="38405" bIns="19202" rtlCol="0" anchor="ctr"/>
          <a:lstStyle/>
          <a:p>
            <a:pPr algn="ctr"/>
            <a:r>
              <a:rPr lang="en-US" sz="1200" b="1" dirty="0">
                <a:solidFill>
                  <a:schemeClr val="tx1"/>
                </a:solidFill>
              </a:rPr>
              <a:t>Reach</a:t>
            </a:r>
          </a:p>
          <a:p>
            <a:pPr algn="ctr"/>
            <a:r>
              <a:rPr lang="en-US" sz="1000" dirty="0">
                <a:solidFill>
                  <a:schemeClr val="tx1"/>
                </a:solidFill>
              </a:rPr>
              <a:t>APM lessons broadly communicated</a:t>
            </a:r>
          </a:p>
        </p:txBody>
      </p:sp>
      <p:sp>
        <p:nvSpPr>
          <p:cNvPr id="13" name="Rectangle 12"/>
          <p:cNvSpPr/>
          <p:nvPr/>
        </p:nvSpPr>
        <p:spPr>
          <a:xfrm>
            <a:off x="4046521" y="4495523"/>
            <a:ext cx="1325579" cy="685622"/>
          </a:xfrm>
          <a:prstGeom prst="rect">
            <a:avLst/>
          </a:prstGeom>
          <a:solidFill>
            <a:schemeClr val="bg1">
              <a:lumMod val="85000"/>
            </a:schemeClr>
          </a:solidFill>
          <a:ln w="28575">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lIns="38405" tIns="19202" rIns="38405" bIns="19202" rtlCol="0" anchor="ctr"/>
          <a:lstStyle/>
          <a:p>
            <a:pPr algn="ctr"/>
            <a:r>
              <a:rPr lang="en-US" sz="1200" b="1" dirty="0">
                <a:solidFill>
                  <a:schemeClr val="tx1"/>
                </a:solidFill>
              </a:rPr>
              <a:t>Action</a:t>
            </a:r>
          </a:p>
          <a:p>
            <a:pPr algn="ctr"/>
            <a:r>
              <a:rPr lang="en-US" sz="1000" dirty="0">
                <a:solidFill>
                  <a:schemeClr val="tx1"/>
                </a:solidFill>
              </a:rPr>
              <a:t>APMs implemented</a:t>
            </a:r>
          </a:p>
        </p:txBody>
      </p:sp>
      <p:sp>
        <p:nvSpPr>
          <p:cNvPr id="15" name="Rectangle 14"/>
          <p:cNvSpPr/>
          <p:nvPr/>
        </p:nvSpPr>
        <p:spPr>
          <a:xfrm>
            <a:off x="1257300" y="2621101"/>
            <a:ext cx="1143000" cy="2666306"/>
          </a:xfrm>
          <a:prstGeom prst="rect">
            <a:avLst/>
          </a:prstGeom>
          <a:ln/>
        </p:spPr>
        <p:style>
          <a:lnRef idx="2">
            <a:schemeClr val="accent5"/>
          </a:lnRef>
          <a:fillRef idx="1">
            <a:schemeClr val="lt1"/>
          </a:fillRef>
          <a:effectRef idx="0">
            <a:schemeClr val="accent5"/>
          </a:effectRef>
          <a:fontRef idx="minor">
            <a:schemeClr val="dk1"/>
          </a:fontRef>
        </p:style>
        <p:txBody>
          <a:bodyPr lIns="38405" tIns="19202" rIns="38405" bIns="19202" rtlCol="0" anchor="ctr"/>
          <a:lstStyle/>
          <a:p>
            <a:pPr marL="94655" indent="-94655">
              <a:buFont typeface="Arial" panose="020B0604020202020204" pitchFamily="34" charset="0"/>
              <a:buChar char="•"/>
            </a:pPr>
            <a:r>
              <a:rPr lang="en-US" sz="1000" dirty="0">
                <a:solidFill>
                  <a:schemeClr val="tx1"/>
                </a:solidFill>
              </a:rPr>
              <a:t>Time (18 months)</a:t>
            </a:r>
          </a:p>
          <a:p>
            <a:pPr marL="94655" indent="-94655">
              <a:buFont typeface="Arial" panose="020B0604020202020204" pitchFamily="34" charset="0"/>
              <a:buChar char="•"/>
            </a:pPr>
            <a:endParaRPr lang="en-US" sz="1000" dirty="0">
              <a:solidFill>
                <a:schemeClr val="tx1"/>
              </a:solidFill>
            </a:endParaRPr>
          </a:p>
          <a:p>
            <a:pPr marL="94655" indent="-94655">
              <a:buFont typeface="Arial" panose="020B0604020202020204" pitchFamily="34" charset="0"/>
              <a:buChar char="•"/>
            </a:pPr>
            <a:r>
              <a:rPr lang="en-US" sz="1000" dirty="0">
                <a:solidFill>
                  <a:schemeClr val="tx1"/>
                </a:solidFill>
              </a:rPr>
              <a:t>Communications Infrastructure</a:t>
            </a:r>
          </a:p>
          <a:p>
            <a:pPr marL="94655" indent="-94655">
              <a:buFont typeface="Arial" panose="020B0604020202020204" pitchFamily="34" charset="0"/>
              <a:buChar char="•"/>
            </a:pPr>
            <a:endParaRPr lang="en-US" sz="1000" dirty="0">
              <a:solidFill>
                <a:schemeClr val="tx1"/>
              </a:solidFill>
            </a:endParaRPr>
          </a:p>
          <a:p>
            <a:pPr marL="94655" indent="-94655">
              <a:buFont typeface="Arial" panose="020B0604020202020204" pitchFamily="34" charset="0"/>
              <a:buChar char="•"/>
            </a:pPr>
            <a:r>
              <a:rPr lang="en-US" sz="1000" dirty="0">
                <a:solidFill>
                  <a:schemeClr val="tx1"/>
                </a:solidFill>
              </a:rPr>
              <a:t>GC Member Networks &amp; other organizations (“multiplier effect”)</a:t>
            </a:r>
          </a:p>
          <a:p>
            <a:pPr marL="94655" indent="-94655">
              <a:buFont typeface="Arial" panose="020B0604020202020204" pitchFamily="34" charset="0"/>
              <a:buChar char="•"/>
            </a:pPr>
            <a:endParaRPr lang="en-US" sz="1000" dirty="0">
              <a:solidFill>
                <a:schemeClr val="tx1"/>
              </a:solidFill>
            </a:endParaRPr>
          </a:p>
          <a:p>
            <a:pPr marL="94655" indent="-94655">
              <a:buFont typeface="Arial" panose="020B0604020202020204" pitchFamily="34" charset="0"/>
              <a:buChar char="•"/>
            </a:pPr>
            <a:r>
              <a:rPr lang="en-US" sz="1000" dirty="0">
                <a:solidFill>
                  <a:schemeClr val="tx1"/>
                </a:solidFill>
              </a:rPr>
              <a:t>CAMH Staff</a:t>
            </a:r>
          </a:p>
          <a:p>
            <a:pPr marL="94655" indent="-94655">
              <a:buFont typeface="Arial" panose="020B0604020202020204" pitchFamily="34" charset="0"/>
              <a:buChar char="•"/>
            </a:pPr>
            <a:endParaRPr lang="en-US" sz="1000" dirty="0">
              <a:solidFill>
                <a:schemeClr val="tx1"/>
              </a:solidFill>
            </a:endParaRPr>
          </a:p>
          <a:p>
            <a:pPr marL="94655" indent="-94655">
              <a:buFont typeface="Arial" panose="020B0604020202020204" pitchFamily="34" charset="0"/>
              <a:buChar char="•"/>
            </a:pPr>
            <a:r>
              <a:rPr lang="en-US" sz="1000" dirty="0">
                <a:solidFill>
                  <a:schemeClr val="tx1"/>
                </a:solidFill>
              </a:rPr>
              <a:t>CMS Support/Staff </a:t>
            </a:r>
          </a:p>
        </p:txBody>
      </p:sp>
      <p:sp>
        <p:nvSpPr>
          <p:cNvPr id="19" name="Rectangle 18"/>
          <p:cNvSpPr/>
          <p:nvPr/>
        </p:nvSpPr>
        <p:spPr>
          <a:xfrm>
            <a:off x="2676659" y="3303337"/>
            <a:ext cx="1042989" cy="1925571"/>
          </a:xfrm>
          <a:prstGeom prst="rect">
            <a:avLst/>
          </a:prstGeom>
          <a:solidFill>
            <a:schemeClr val="accent6">
              <a:lumMod val="20000"/>
              <a:lumOff val="80000"/>
            </a:schemeClr>
          </a:solidFill>
          <a:ln/>
        </p:spPr>
        <p:style>
          <a:lnRef idx="2">
            <a:schemeClr val="accent5"/>
          </a:lnRef>
          <a:fillRef idx="1">
            <a:schemeClr val="lt1"/>
          </a:fillRef>
          <a:effectRef idx="0">
            <a:schemeClr val="accent5"/>
          </a:effectRef>
          <a:fontRef idx="minor">
            <a:schemeClr val="dk1"/>
          </a:fontRef>
        </p:style>
        <p:txBody>
          <a:bodyPr lIns="38405" tIns="19202" rIns="38405" bIns="19202" rtlCol="0" anchor="ctr"/>
          <a:lstStyle/>
          <a:p>
            <a:pPr marL="94655" indent="-94655">
              <a:buFont typeface="Arial" panose="020B0604020202020204" pitchFamily="34" charset="0"/>
              <a:buChar char="•"/>
            </a:pPr>
            <a:r>
              <a:rPr lang="en-US" sz="900" dirty="0">
                <a:solidFill>
                  <a:schemeClr val="tx1"/>
                </a:solidFill>
              </a:rPr>
              <a:t>Individual reach-outs</a:t>
            </a:r>
          </a:p>
          <a:p>
            <a:pPr marL="94655" indent="-94655">
              <a:buFont typeface="Arial" panose="020B0604020202020204" pitchFamily="34" charset="0"/>
              <a:buChar char="•"/>
            </a:pPr>
            <a:r>
              <a:rPr lang="en-US" sz="900" dirty="0">
                <a:solidFill>
                  <a:schemeClr val="tx1"/>
                </a:solidFill>
              </a:rPr>
              <a:t>Large stakeholder meetings</a:t>
            </a:r>
          </a:p>
          <a:p>
            <a:pPr marL="94655" indent="-94655">
              <a:buFont typeface="Arial" panose="020B0604020202020204" pitchFamily="34" charset="0"/>
              <a:buChar char="•"/>
            </a:pPr>
            <a:r>
              <a:rPr lang="en-US" sz="900" dirty="0">
                <a:solidFill>
                  <a:schemeClr val="tx1"/>
                </a:solidFill>
              </a:rPr>
              <a:t>Affinity Group</a:t>
            </a:r>
          </a:p>
          <a:p>
            <a:pPr marL="94655" indent="-94655">
              <a:buFont typeface="Arial" panose="020B0604020202020204" pitchFamily="34" charset="0"/>
              <a:buChar char="•"/>
            </a:pPr>
            <a:r>
              <a:rPr lang="en-US" sz="900" dirty="0">
                <a:solidFill>
                  <a:schemeClr val="tx1"/>
                </a:solidFill>
              </a:rPr>
              <a:t>Webinars</a:t>
            </a:r>
          </a:p>
          <a:p>
            <a:pPr marL="94655" indent="-94655">
              <a:buFont typeface="Arial" panose="020B0604020202020204" pitchFamily="34" charset="0"/>
              <a:buChar char="•"/>
            </a:pPr>
            <a:r>
              <a:rPr lang="en-US" sz="900" dirty="0">
                <a:solidFill>
                  <a:schemeClr val="tx1"/>
                </a:solidFill>
              </a:rPr>
              <a:t>Newsletters</a:t>
            </a:r>
          </a:p>
          <a:p>
            <a:pPr marL="94655" indent="-94655">
              <a:buFont typeface="Arial" panose="020B0604020202020204" pitchFamily="34" charset="0"/>
              <a:buChar char="•"/>
            </a:pPr>
            <a:r>
              <a:rPr lang="en-US" sz="900" dirty="0">
                <a:solidFill>
                  <a:schemeClr val="tx1"/>
                </a:solidFill>
              </a:rPr>
              <a:t>Events/conferences</a:t>
            </a:r>
          </a:p>
          <a:p>
            <a:pPr marL="94655" indent="-94655">
              <a:buFont typeface="Arial" panose="020B0604020202020204" pitchFamily="34" charset="0"/>
              <a:buChar char="•"/>
            </a:pPr>
            <a:r>
              <a:rPr lang="en-US" sz="900" dirty="0">
                <a:solidFill>
                  <a:schemeClr val="tx1"/>
                </a:solidFill>
              </a:rPr>
              <a:t>Blogs, social media, crowdsourcing</a:t>
            </a:r>
          </a:p>
          <a:p>
            <a:pPr marL="94655" indent="-94655">
              <a:buFont typeface="Arial" panose="020B0604020202020204" pitchFamily="34" charset="0"/>
              <a:buChar char="•"/>
            </a:pPr>
            <a:r>
              <a:rPr lang="en-US" sz="900" dirty="0">
                <a:solidFill>
                  <a:schemeClr val="tx1"/>
                </a:solidFill>
              </a:rPr>
              <a:t>Collaboration Portal</a:t>
            </a:r>
          </a:p>
          <a:p>
            <a:pPr marL="94655" indent="-94655">
              <a:buFont typeface="Arial" panose="020B0604020202020204" pitchFamily="34" charset="0"/>
              <a:buChar char="•"/>
            </a:pPr>
            <a:r>
              <a:rPr lang="en-US" sz="900" dirty="0">
                <a:solidFill>
                  <a:schemeClr val="tx1"/>
                </a:solidFill>
              </a:rPr>
              <a:t>Media</a:t>
            </a:r>
          </a:p>
        </p:txBody>
      </p:sp>
      <p:sp>
        <p:nvSpPr>
          <p:cNvPr id="21" name="Rectangle 20"/>
          <p:cNvSpPr/>
          <p:nvPr/>
        </p:nvSpPr>
        <p:spPr>
          <a:xfrm>
            <a:off x="2675818" y="2705540"/>
            <a:ext cx="1038934" cy="402474"/>
          </a:xfrm>
          <a:prstGeom prst="rect">
            <a:avLst/>
          </a:prstGeom>
          <a:solidFill>
            <a:schemeClr val="accent6">
              <a:lumMod val="20000"/>
              <a:lumOff val="80000"/>
            </a:schemeClr>
          </a:solidFill>
          <a:ln/>
        </p:spPr>
        <p:style>
          <a:lnRef idx="2">
            <a:schemeClr val="accent5"/>
          </a:lnRef>
          <a:fillRef idx="1">
            <a:schemeClr val="lt1"/>
          </a:fillRef>
          <a:effectRef idx="0">
            <a:schemeClr val="accent5"/>
          </a:effectRef>
          <a:fontRef idx="minor">
            <a:schemeClr val="dk1"/>
          </a:fontRef>
        </p:style>
        <p:txBody>
          <a:bodyPr lIns="38405" tIns="19202" rIns="38405" bIns="19202" rtlCol="0" anchor="ctr"/>
          <a:lstStyle/>
          <a:p>
            <a:pPr algn="ctr"/>
            <a:r>
              <a:rPr lang="en-US" sz="900" b="1" dirty="0">
                <a:solidFill>
                  <a:schemeClr val="tx1"/>
                </a:solidFill>
              </a:rPr>
              <a:t>Work Groups</a:t>
            </a:r>
          </a:p>
        </p:txBody>
      </p:sp>
      <p:sp>
        <p:nvSpPr>
          <p:cNvPr id="27" name="TextBox 26"/>
          <p:cNvSpPr txBox="1"/>
          <p:nvPr/>
        </p:nvSpPr>
        <p:spPr>
          <a:xfrm>
            <a:off x="2806321" y="3088486"/>
            <a:ext cx="693113" cy="177278"/>
          </a:xfrm>
          <a:prstGeom prst="rect">
            <a:avLst/>
          </a:prstGeom>
          <a:noFill/>
        </p:spPr>
        <p:txBody>
          <a:bodyPr wrap="none" lIns="38405" tIns="19202" rIns="38405" bIns="19202" rtlCol="0">
            <a:spAutoFit/>
          </a:bodyPr>
          <a:lstStyle>
            <a:defPPr marR="0" algn="l" rtl="0">
              <a:lnSpc>
                <a:spcPct val="100000"/>
              </a:lnSpc>
              <a:spcBef>
                <a:spcPts val="0"/>
              </a:spcBef>
              <a:spcAft>
                <a:spcPts val="0"/>
              </a:spcAft>
            </a:defPPr>
            <a:lvl1pPr>
              <a:defRPr sz="1100" b="1">
                <a:solidFill>
                  <a:schemeClr val="accent1">
                    <a:lumMod val="50000"/>
                  </a:schemeClr>
                </a:solidFill>
              </a:defRPr>
            </a:lvl1pPr>
          </a:lstStyle>
          <a:p>
            <a:r>
              <a:rPr lang="en-US" sz="900" dirty="0"/>
              <a:t>Engagement</a:t>
            </a:r>
          </a:p>
        </p:txBody>
      </p:sp>
      <p:sp>
        <p:nvSpPr>
          <p:cNvPr id="28" name="TextBox 27"/>
          <p:cNvSpPr txBox="1"/>
          <p:nvPr/>
        </p:nvSpPr>
        <p:spPr>
          <a:xfrm>
            <a:off x="4091725" y="2676885"/>
            <a:ext cx="1190044" cy="177278"/>
          </a:xfrm>
          <a:prstGeom prst="rect">
            <a:avLst/>
          </a:prstGeom>
          <a:noFill/>
        </p:spPr>
        <p:txBody>
          <a:bodyPr wrap="none" lIns="38405" tIns="19202" rIns="38405" bIns="19202" rtlCol="0">
            <a:spAutoFit/>
          </a:bodyPr>
          <a:lstStyle/>
          <a:p>
            <a:r>
              <a:rPr lang="en-US" sz="900" b="1" dirty="0">
                <a:solidFill>
                  <a:schemeClr val="accent1">
                    <a:lumMod val="50000"/>
                  </a:schemeClr>
                </a:solidFill>
              </a:rPr>
              <a:t>Adoption Acceleration</a:t>
            </a:r>
          </a:p>
        </p:txBody>
      </p:sp>
    </p:spTree>
    <p:extLst>
      <p:ext uri="{BB962C8B-B14F-4D97-AF65-F5344CB8AC3E}">
        <p14:creationId xmlns:p14="http://schemas.microsoft.com/office/powerpoint/2010/main" val="3025311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364" y="-115023"/>
            <a:ext cx="7886700" cy="1325218"/>
          </a:xfrm>
        </p:spPr>
        <p:txBody>
          <a:bodyPr lIns="38405" tIns="19202" rIns="38405" bIns="19202"/>
          <a:lstStyle/>
          <a:p>
            <a:r>
              <a:rPr lang="en-US" dirty="0" smtClean="0"/>
              <a:t>LAN Payment Reform Framework</a:t>
            </a:r>
            <a:endParaRPr lang="en-US" dirty="0"/>
          </a:p>
        </p:txBody>
      </p:sp>
      <p:sp>
        <p:nvSpPr>
          <p:cNvPr id="5" name="Footer Placeholder 4"/>
          <p:cNvSpPr>
            <a:spLocks noGrp="1"/>
          </p:cNvSpPr>
          <p:nvPr>
            <p:ph type="ftr" sz="quarter" idx="4294967295"/>
          </p:nvPr>
        </p:nvSpPr>
        <p:spPr>
          <a:xfrm>
            <a:off x="3028950" y="6356351"/>
            <a:ext cx="3086100" cy="365125"/>
          </a:xfrm>
          <a:prstGeom prst="rect">
            <a:avLst/>
          </a:prstGeom>
        </p:spPr>
        <p:txBody>
          <a:bodyPr lIns="38405" tIns="19202" rIns="38405" bIns="19202"/>
          <a:lstStyle/>
          <a:p>
            <a:pPr defTabSz="767904"/>
            <a:endParaRPr lang="en-US" dirty="0">
              <a:solidFill>
                <a:prstClr val="black">
                  <a:tint val="75000"/>
                </a:prstClr>
              </a:solidFill>
              <a:latin typeface="Calibri" panose="020F0502020204030204"/>
            </a:endParaRPr>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lIns="38405" tIns="19202" rIns="38405" bIns="19202"/>
          <a:lstStyle/>
          <a:p>
            <a:pPr defTabSz="767904"/>
            <a:fld id="{ADF56CB4-005C-4E95-A4E2-9163B41E579C}" type="slidenum">
              <a:rPr lang="en-US">
                <a:solidFill>
                  <a:prstClr val="black">
                    <a:tint val="75000"/>
                  </a:prstClr>
                </a:solidFill>
                <a:latin typeface="Calibri" panose="020F0502020204030204"/>
              </a:rPr>
              <a:pPr defTabSz="767904"/>
              <a:t>24</a:t>
            </a:fld>
            <a:endParaRPr lang="en-US" dirty="0">
              <a:solidFill>
                <a:prstClr val="black">
                  <a:tint val="75000"/>
                </a:prstClr>
              </a:solidFill>
              <a:latin typeface="Calibri" panose="020F0502020204030204"/>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763001" cy="5433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573796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Pbp and cep work groups</a:t>
            </a:r>
            <a:endParaRPr lang="en-US" dirty="0"/>
          </a:p>
        </p:txBody>
      </p:sp>
      <p:grpSp>
        <p:nvGrpSpPr>
          <p:cNvPr id="10" name="Group 9"/>
          <p:cNvGrpSpPr/>
          <p:nvPr/>
        </p:nvGrpSpPr>
        <p:grpSpPr>
          <a:xfrm>
            <a:off x="1276461" y="1819940"/>
            <a:ext cx="6189761" cy="3192185"/>
            <a:chOff x="736633" y="1846523"/>
            <a:chExt cx="7925453" cy="4005258"/>
          </a:xfrm>
        </p:grpSpPr>
        <p:sp>
          <p:nvSpPr>
            <p:cNvPr id="4" name="Freeform 3"/>
            <p:cNvSpPr/>
            <p:nvPr/>
          </p:nvSpPr>
          <p:spPr>
            <a:xfrm>
              <a:off x="736633" y="1856878"/>
              <a:ext cx="2352675" cy="1663204"/>
            </a:xfrm>
            <a:custGeom>
              <a:avLst/>
              <a:gdLst>
                <a:gd name="connsiteX0" fmla="*/ 0 w 2438400"/>
                <a:gd name="connsiteY0" fmla="*/ 322467 h 1934765"/>
                <a:gd name="connsiteX1" fmla="*/ 322467 w 2438400"/>
                <a:gd name="connsiteY1" fmla="*/ 0 h 1934765"/>
                <a:gd name="connsiteX2" fmla="*/ 2115933 w 2438400"/>
                <a:gd name="connsiteY2" fmla="*/ 0 h 1934765"/>
                <a:gd name="connsiteX3" fmla="*/ 2438400 w 2438400"/>
                <a:gd name="connsiteY3" fmla="*/ 322467 h 1934765"/>
                <a:gd name="connsiteX4" fmla="*/ 2438400 w 2438400"/>
                <a:gd name="connsiteY4" fmla="*/ 1612298 h 1934765"/>
                <a:gd name="connsiteX5" fmla="*/ 2115933 w 2438400"/>
                <a:gd name="connsiteY5" fmla="*/ 1934765 h 1934765"/>
                <a:gd name="connsiteX6" fmla="*/ 322467 w 2438400"/>
                <a:gd name="connsiteY6" fmla="*/ 1934765 h 1934765"/>
                <a:gd name="connsiteX7" fmla="*/ 0 w 2438400"/>
                <a:gd name="connsiteY7" fmla="*/ 1612298 h 1934765"/>
                <a:gd name="connsiteX8" fmla="*/ 0 w 2438400"/>
                <a:gd name="connsiteY8" fmla="*/ 322467 h 193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934765">
                  <a:moveTo>
                    <a:pt x="0" y="322467"/>
                  </a:moveTo>
                  <a:cubicBezTo>
                    <a:pt x="0" y="144373"/>
                    <a:pt x="144373" y="0"/>
                    <a:pt x="322467" y="0"/>
                  </a:cubicBezTo>
                  <a:lnTo>
                    <a:pt x="2115933" y="0"/>
                  </a:lnTo>
                  <a:cubicBezTo>
                    <a:pt x="2294027" y="0"/>
                    <a:pt x="2438400" y="144373"/>
                    <a:pt x="2438400" y="322467"/>
                  </a:cubicBezTo>
                  <a:lnTo>
                    <a:pt x="2438400" y="1612298"/>
                  </a:lnTo>
                  <a:cubicBezTo>
                    <a:pt x="2438400" y="1790392"/>
                    <a:pt x="2294027" y="1934765"/>
                    <a:pt x="2115933" y="1934765"/>
                  </a:cubicBezTo>
                  <a:lnTo>
                    <a:pt x="322467" y="1934765"/>
                  </a:lnTo>
                  <a:cubicBezTo>
                    <a:pt x="144373" y="1934765"/>
                    <a:pt x="0" y="1790392"/>
                    <a:pt x="0" y="1612298"/>
                  </a:cubicBezTo>
                  <a:lnTo>
                    <a:pt x="0" y="322467"/>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82077" tIns="138262" rIns="182077" bIns="138262" numCol="1" spcCol="1270" anchor="ctr" anchorCtr="0">
              <a:noAutofit/>
            </a:bodyPr>
            <a:lstStyle/>
            <a:p>
              <a:pPr algn="ctr" defTabSz="429387" eaLnBrk="1" fontAlgn="auto" hangingPunct="1">
                <a:lnSpc>
                  <a:spcPct val="90000"/>
                </a:lnSpc>
                <a:spcAft>
                  <a:spcPct val="35000"/>
                </a:spcAft>
                <a:defRPr/>
              </a:pPr>
              <a:r>
                <a:rPr lang="en-US" b="1" kern="0" dirty="0">
                  <a:solidFill>
                    <a:prstClr val="white"/>
                  </a:solidFill>
                  <a:latin typeface="Lato Light"/>
                </a:rPr>
                <a:t>Population-Based Payment (PBP) </a:t>
              </a:r>
              <a:br>
                <a:rPr lang="en-US" b="1" kern="0" dirty="0">
                  <a:solidFill>
                    <a:prstClr val="white"/>
                  </a:solidFill>
                  <a:latin typeface="Lato Light"/>
                </a:rPr>
              </a:br>
              <a:r>
                <a:rPr lang="en-US" b="1" kern="0" dirty="0">
                  <a:solidFill>
                    <a:prstClr val="white"/>
                  </a:solidFill>
                  <a:latin typeface="Lato Light"/>
                </a:rPr>
                <a:t>Work Group</a:t>
              </a:r>
            </a:p>
          </p:txBody>
        </p:sp>
        <p:sp>
          <p:nvSpPr>
            <p:cNvPr id="5" name="Right Arrow 4" title="Graphic Arrow Connector"/>
            <p:cNvSpPr/>
            <p:nvPr/>
          </p:nvSpPr>
          <p:spPr>
            <a:xfrm>
              <a:off x="3351904" y="1900769"/>
              <a:ext cx="598992" cy="1440122"/>
            </a:xfrm>
            <a:prstGeom prst="rightArrow">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p:spPr>
          <p:txBody>
            <a:bodyPr spcFirstLastPara="0" vert="horz" wrap="square" lIns="29210" tIns="271056" rIns="754747" bIns="271056" numCol="1" spcCol="1270" anchor="t" anchorCtr="0">
              <a:noAutofit/>
            </a:bodyPr>
            <a:lstStyle/>
            <a:p>
              <a:pPr defTabSz="384048" eaLnBrk="1" fontAlgn="auto" hangingPunct="1">
                <a:spcBef>
                  <a:spcPts val="0"/>
                </a:spcBef>
                <a:spcAft>
                  <a:spcPts val="0"/>
                </a:spcAft>
                <a:defRPr/>
              </a:pPr>
              <a:endParaRPr lang="en-US" sz="1700" kern="0" dirty="0">
                <a:solidFill>
                  <a:prstClr val="black">
                    <a:hueOff val="0"/>
                    <a:satOff val="0"/>
                    <a:lumOff val="0"/>
                    <a:alphaOff val="0"/>
                  </a:prstClr>
                </a:solidFill>
                <a:latin typeface="Calibri"/>
              </a:endParaRPr>
            </a:p>
          </p:txBody>
        </p:sp>
        <p:sp>
          <p:nvSpPr>
            <p:cNvPr id="6" name="TextBox 5"/>
            <p:cNvSpPr txBox="1"/>
            <p:nvPr/>
          </p:nvSpPr>
          <p:spPr>
            <a:xfrm>
              <a:off x="4429060" y="1846523"/>
              <a:ext cx="4086290" cy="1592949"/>
            </a:xfrm>
            <a:prstGeom prst="rect">
              <a:avLst/>
            </a:prstGeom>
            <a:noFill/>
            <a:ln>
              <a:noFill/>
            </a:ln>
          </p:spPr>
          <p:txBody>
            <a:bodyPr wrap="square" rtlCol="0">
              <a:spAutoFit/>
            </a:bodyPr>
            <a:lstStyle/>
            <a:p>
              <a:pPr marL="0" lvl="1" defTabSz="288036">
                <a:lnSpc>
                  <a:spcPct val="90000"/>
                </a:lnSpc>
              </a:pPr>
              <a:r>
                <a:rPr lang="en-US" sz="1700" u="sng" dirty="0">
                  <a:solidFill>
                    <a:prstClr val="black"/>
                  </a:solidFill>
                </a:rPr>
                <a:t>Sprints Launched</a:t>
              </a:r>
            </a:p>
            <a:p>
              <a:pPr marL="144018" lvl="1" indent="-144018" defTabSz="288036">
                <a:lnSpc>
                  <a:spcPct val="90000"/>
                </a:lnSpc>
                <a:buFont typeface="Wingdings" panose="05000000000000000000" pitchFamily="2" charset="2"/>
                <a:buChar char="ü"/>
              </a:pPr>
              <a:r>
                <a:rPr lang="en-US" sz="1700" dirty="0">
                  <a:solidFill>
                    <a:prstClr val="black"/>
                  </a:solidFill>
                </a:rPr>
                <a:t>Patient Attribution</a:t>
              </a:r>
            </a:p>
            <a:p>
              <a:pPr marL="144018" lvl="1" indent="-144018" defTabSz="288036">
                <a:lnSpc>
                  <a:spcPct val="90000"/>
                </a:lnSpc>
                <a:buFont typeface="Wingdings" panose="05000000000000000000" pitchFamily="2" charset="2"/>
                <a:buChar char="ü"/>
              </a:pPr>
              <a:r>
                <a:rPr lang="en-US" sz="1700" dirty="0">
                  <a:solidFill>
                    <a:prstClr val="black"/>
                  </a:solidFill>
                </a:rPr>
                <a:t>Financial Benchmarking</a:t>
              </a:r>
            </a:p>
            <a:p>
              <a:pPr marL="144018" lvl="1" indent="-144018" defTabSz="288036">
                <a:lnSpc>
                  <a:spcPct val="90000"/>
                </a:lnSpc>
                <a:buFont typeface="Wingdings" panose="05000000000000000000" pitchFamily="2" charset="2"/>
                <a:buChar char="ü"/>
              </a:pPr>
              <a:r>
                <a:rPr lang="en-US" sz="1700" dirty="0">
                  <a:solidFill>
                    <a:prstClr val="black"/>
                  </a:solidFill>
                </a:rPr>
                <a:t>Performance Measurement</a:t>
              </a:r>
            </a:p>
            <a:p>
              <a:pPr marL="144018" lvl="1" indent="-144018" defTabSz="288036">
                <a:lnSpc>
                  <a:spcPct val="90000"/>
                </a:lnSpc>
                <a:buFont typeface="Wingdings" panose="05000000000000000000" pitchFamily="2" charset="2"/>
                <a:buChar char="ü"/>
              </a:pPr>
              <a:r>
                <a:rPr lang="en-US" sz="1700" dirty="0">
                  <a:solidFill>
                    <a:prstClr val="black"/>
                  </a:solidFill>
                </a:rPr>
                <a:t>Data Sharing</a:t>
              </a:r>
            </a:p>
          </p:txBody>
        </p:sp>
        <p:sp>
          <p:nvSpPr>
            <p:cNvPr id="7" name="Freeform 6"/>
            <p:cNvSpPr/>
            <p:nvPr/>
          </p:nvSpPr>
          <p:spPr>
            <a:xfrm>
              <a:off x="736633" y="4188576"/>
              <a:ext cx="2381250" cy="1663205"/>
            </a:xfrm>
            <a:custGeom>
              <a:avLst/>
              <a:gdLst>
                <a:gd name="connsiteX0" fmla="*/ 0 w 2438400"/>
                <a:gd name="connsiteY0" fmla="*/ 322467 h 1934765"/>
                <a:gd name="connsiteX1" fmla="*/ 322467 w 2438400"/>
                <a:gd name="connsiteY1" fmla="*/ 0 h 1934765"/>
                <a:gd name="connsiteX2" fmla="*/ 2115933 w 2438400"/>
                <a:gd name="connsiteY2" fmla="*/ 0 h 1934765"/>
                <a:gd name="connsiteX3" fmla="*/ 2438400 w 2438400"/>
                <a:gd name="connsiteY3" fmla="*/ 322467 h 1934765"/>
                <a:gd name="connsiteX4" fmla="*/ 2438400 w 2438400"/>
                <a:gd name="connsiteY4" fmla="*/ 1612298 h 1934765"/>
                <a:gd name="connsiteX5" fmla="*/ 2115933 w 2438400"/>
                <a:gd name="connsiteY5" fmla="*/ 1934765 h 1934765"/>
                <a:gd name="connsiteX6" fmla="*/ 322467 w 2438400"/>
                <a:gd name="connsiteY6" fmla="*/ 1934765 h 1934765"/>
                <a:gd name="connsiteX7" fmla="*/ 0 w 2438400"/>
                <a:gd name="connsiteY7" fmla="*/ 1612298 h 1934765"/>
                <a:gd name="connsiteX8" fmla="*/ 0 w 2438400"/>
                <a:gd name="connsiteY8" fmla="*/ 322467 h 193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934765">
                  <a:moveTo>
                    <a:pt x="0" y="322467"/>
                  </a:moveTo>
                  <a:cubicBezTo>
                    <a:pt x="0" y="144373"/>
                    <a:pt x="144373" y="0"/>
                    <a:pt x="322467" y="0"/>
                  </a:cubicBezTo>
                  <a:lnTo>
                    <a:pt x="2115933" y="0"/>
                  </a:lnTo>
                  <a:cubicBezTo>
                    <a:pt x="2294027" y="0"/>
                    <a:pt x="2438400" y="144373"/>
                    <a:pt x="2438400" y="322467"/>
                  </a:cubicBezTo>
                  <a:lnTo>
                    <a:pt x="2438400" y="1612298"/>
                  </a:lnTo>
                  <a:cubicBezTo>
                    <a:pt x="2438400" y="1790392"/>
                    <a:pt x="2294027" y="1934765"/>
                    <a:pt x="2115933" y="1934765"/>
                  </a:cubicBezTo>
                  <a:lnTo>
                    <a:pt x="322467" y="1934765"/>
                  </a:lnTo>
                  <a:cubicBezTo>
                    <a:pt x="144373" y="1934765"/>
                    <a:pt x="0" y="1790392"/>
                    <a:pt x="0" y="1612298"/>
                  </a:cubicBezTo>
                  <a:lnTo>
                    <a:pt x="0" y="322467"/>
                  </a:lnTo>
                  <a:close/>
                </a:path>
              </a:pathLst>
            </a:cu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82077" tIns="138262" rIns="182077" bIns="138262" numCol="1" spcCol="1270" anchor="ctr" anchorCtr="0">
              <a:noAutofit/>
            </a:bodyPr>
            <a:lstStyle/>
            <a:p>
              <a:pPr algn="ctr" defTabSz="429387" eaLnBrk="1" fontAlgn="auto" hangingPunct="1">
                <a:lnSpc>
                  <a:spcPct val="90000"/>
                </a:lnSpc>
                <a:spcAft>
                  <a:spcPct val="35000"/>
                </a:spcAft>
                <a:defRPr/>
              </a:pPr>
              <a:r>
                <a:rPr lang="en-US" b="1" kern="0" dirty="0">
                  <a:solidFill>
                    <a:prstClr val="white"/>
                  </a:solidFill>
                  <a:latin typeface="Lato Light"/>
                </a:rPr>
                <a:t>Clinical Episode Payment (CEP) </a:t>
              </a:r>
              <a:br>
                <a:rPr lang="en-US" b="1" kern="0" dirty="0">
                  <a:solidFill>
                    <a:prstClr val="white"/>
                  </a:solidFill>
                  <a:latin typeface="Lato Light"/>
                </a:rPr>
              </a:br>
              <a:r>
                <a:rPr lang="en-US" b="1" kern="0" dirty="0">
                  <a:solidFill>
                    <a:prstClr val="white"/>
                  </a:solidFill>
                  <a:latin typeface="Lato Light"/>
                </a:rPr>
                <a:t>Work Group</a:t>
              </a:r>
              <a:endParaRPr lang="en-US" kern="0" dirty="0">
                <a:solidFill>
                  <a:prstClr val="white"/>
                </a:solidFill>
                <a:latin typeface="Lato Light"/>
              </a:endParaRPr>
            </a:p>
          </p:txBody>
        </p:sp>
        <p:sp>
          <p:nvSpPr>
            <p:cNvPr id="8" name="Right Arrow 7" title="Graohic Arrow Connector"/>
            <p:cNvSpPr/>
            <p:nvPr/>
          </p:nvSpPr>
          <p:spPr>
            <a:xfrm>
              <a:off x="3439491" y="4300117"/>
              <a:ext cx="598992" cy="1440122"/>
            </a:xfrm>
            <a:prstGeom prst="rightArrow">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p:spPr>
          <p:txBody>
            <a:bodyPr spcFirstLastPara="0" vert="horz" wrap="square" lIns="29210" tIns="271056" rIns="754747" bIns="271056" numCol="1" spcCol="1270" anchor="t" anchorCtr="0">
              <a:noAutofit/>
            </a:bodyPr>
            <a:lstStyle/>
            <a:p>
              <a:pPr defTabSz="384048" eaLnBrk="1" fontAlgn="auto" hangingPunct="1">
                <a:spcBef>
                  <a:spcPts val="0"/>
                </a:spcBef>
                <a:spcAft>
                  <a:spcPts val="0"/>
                </a:spcAft>
                <a:defRPr/>
              </a:pPr>
              <a:endParaRPr lang="en-US" sz="1700" kern="0" dirty="0">
                <a:solidFill>
                  <a:prstClr val="black">
                    <a:hueOff val="0"/>
                    <a:satOff val="0"/>
                    <a:lumOff val="0"/>
                    <a:alphaOff val="0"/>
                  </a:prstClr>
                </a:solidFill>
                <a:latin typeface="Calibri"/>
              </a:endParaRPr>
            </a:p>
          </p:txBody>
        </p:sp>
        <p:sp>
          <p:nvSpPr>
            <p:cNvPr id="9" name="TextBox 8"/>
            <p:cNvSpPr txBox="1"/>
            <p:nvPr/>
          </p:nvSpPr>
          <p:spPr>
            <a:xfrm>
              <a:off x="4429060" y="4243043"/>
              <a:ext cx="4233026" cy="1592949"/>
            </a:xfrm>
            <a:prstGeom prst="rect">
              <a:avLst/>
            </a:prstGeom>
            <a:noFill/>
            <a:ln>
              <a:noFill/>
            </a:ln>
          </p:spPr>
          <p:txBody>
            <a:bodyPr wrap="square" rtlCol="0">
              <a:spAutoFit/>
            </a:bodyPr>
            <a:lstStyle/>
            <a:p>
              <a:pPr marL="0" lvl="1" defTabSz="288036">
                <a:lnSpc>
                  <a:spcPct val="90000"/>
                </a:lnSpc>
              </a:pPr>
              <a:r>
                <a:rPr lang="en-US" sz="1700" u="sng" dirty="0">
                  <a:solidFill>
                    <a:prstClr val="black"/>
                  </a:solidFill>
                </a:rPr>
                <a:t>Sprints Launched</a:t>
              </a:r>
            </a:p>
            <a:p>
              <a:pPr marL="144018" lvl="1" indent="-144018" defTabSz="288036">
                <a:lnSpc>
                  <a:spcPct val="90000"/>
                </a:lnSpc>
                <a:buFont typeface="Wingdings" panose="05000000000000000000" pitchFamily="2" charset="2"/>
                <a:buChar char="ü"/>
              </a:pPr>
              <a:r>
                <a:rPr lang="en-US" sz="1700" dirty="0">
                  <a:solidFill>
                    <a:prstClr val="black"/>
                  </a:solidFill>
                </a:rPr>
                <a:t>Elective Hip and Knee Replacement</a:t>
              </a:r>
            </a:p>
            <a:p>
              <a:pPr marL="144018" lvl="1" indent="-144018" defTabSz="288036">
                <a:lnSpc>
                  <a:spcPct val="90000"/>
                </a:lnSpc>
                <a:buFont typeface="Wingdings" panose="05000000000000000000" pitchFamily="2" charset="2"/>
                <a:buChar char="ü"/>
              </a:pPr>
              <a:r>
                <a:rPr lang="en-US" sz="1700" dirty="0">
                  <a:solidFill>
                    <a:prstClr val="black"/>
                  </a:solidFill>
                </a:rPr>
                <a:t>Maternity</a:t>
              </a:r>
            </a:p>
            <a:p>
              <a:pPr marL="144018" lvl="1" indent="-144018" defTabSz="288036">
                <a:lnSpc>
                  <a:spcPct val="90000"/>
                </a:lnSpc>
                <a:buFont typeface="Wingdings" panose="05000000000000000000" pitchFamily="2" charset="2"/>
                <a:buChar char="ü"/>
              </a:pPr>
              <a:r>
                <a:rPr lang="en-US" sz="1700" dirty="0">
                  <a:solidFill>
                    <a:prstClr val="black"/>
                  </a:solidFill>
                </a:rPr>
                <a:t>Cardiac Care</a:t>
              </a:r>
            </a:p>
          </p:txBody>
        </p:sp>
      </p:grpSp>
    </p:spTree>
    <p:extLst>
      <p:ext uri="{BB962C8B-B14F-4D97-AF65-F5344CB8AC3E}">
        <p14:creationId xmlns:p14="http://schemas.microsoft.com/office/powerpoint/2010/main" val="1567657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Funding (In Millions)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2991401"/>
              </p:ext>
            </p:extLst>
          </p:nvPr>
        </p:nvGraphicFramePr>
        <p:xfrm>
          <a:off x="457201" y="1600200"/>
          <a:ext cx="8381997" cy="4780644"/>
        </p:xfrm>
        <a:graphic>
          <a:graphicData uri="http://schemas.openxmlformats.org/drawingml/2006/table">
            <a:tbl>
              <a:tblPr firstRow="1" bandRow="1">
                <a:tableStyleId>{5C22544A-7EE6-4342-B048-85BDC9FD1C3A}</a:tableStyleId>
              </a:tblPr>
              <a:tblGrid>
                <a:gridCol w="1283730"/>
                <a:gridCol w="1111127"/>
                <a:gridCol w="1197428"/>
                <a:gridCol w="1197428"/>
                <a:gridCol w="1197428"/>
                <a:gridCol w="1197428"/>
                <a:gridCol w="1197428"/>
              </a:tblGrid>
              <a:tr h="737961">
                <a:tc>
                  <a:txBody>
                    <a:bodyPr/>
                    <a:lstStyle/>
                    <a:p>
                      <a:r>
                        <a:rPr lang="en-US" sz="2400" dirty="0" smtClean="0"/>
                        <a:t>Program</a:t>
                      </a:r>
                      <a:endParaRPr lang="en-US" sz="2400" dirty="0"/>
                    </a:p>
                  </a:txBody>
                  <a:tcPr/>
                </a:tc>
                <a:tc>
                  <a:txBody>
                    <a:bodyPr/>
                    <a:lstStyle/>
                    <a:p>
                      <a:pPr algn="r"/>
                      <a:r>
                        <a:rPr lang="en-US" sz="2400" dirty="0" smtClean="0"/>
                        <a:t>DY 1</a:t>
                      </a:r>
                      <a:endParaRPr lang="en-US" sz="2400" dirty="0"/>
                    </a:p>
                  </a:txBody>
                  <a:tcPr/>
                </a:tc>
                <a:tc>
                  <a:txBody>
                    <a:bodyPr/>
                    <a:lstStyle/>
                    <a:p>
                      <a:pPr algn="r"/>
                      <a:r>
                        <a:rPr lang="en-US" sz="2400" dirty="0" smtClean="0"/>
                        <a:t>DY 2</a:t>
                      </a:r>
                      <a:endParaRPr lang="en-US" sz="2400" dirty="0"/>
                    </a:p>
                  </a:txBody>
                  <a:tcPr/>
                </a:tc>
                <a:tc>
                  <a:txBody>
                    <a:bodyPr/>
                    <a:lstStyle/>
                    <a:p>
                      <a:pPr algn="r"/>
                      <a:r>
                        <a:rPr lang="en-US" sz="2400" dirty="0" smtClean="0"/>
                        <a:t>DY 3</a:t>
                      </a:r>
                      <a:endParaRPr lang="en-US" sz="2400" dirty="0"/>
                    </a:p>
                  </a:txBody>
                  <a:tcPr/>
                </a:tc>
                <a:tc>
                  <a:txBody>
                    <a:bodyPr/>
                    <a:lstStyle/>
                    <a:p>
                      <a:pPr algn="r"/>
                      <a:r>
                        <a:rPr lang="en-US" sz="2400" dirty="0" smtClean="0"/>
                        <a:t>DY 4 </a:t>
                      </a:r>
                      <a:endParaRPr lang="en-US" sz="2400" dirty="0"/>
                    </a:p>
                  </a:txBody>
                  <a:tcPr/>
                </a:tc>
                <a:tc>
                  <a:txBody>
                    <a:bodyPr/>
                    <a:lstStyle/>
                    <a:p>
                      <a:pPr algn="r"/>
                      <a:r>
                        <a:rPr lang="en-US" sz="2400" dirty="0" smtClean="0"/>
                        <a:t>DY 5</a:t>
                      </a:r>
                      <a:endParaRPr lang="en-US" sz="2400" dirty="0"/>
                    </a:p>
                  </a:txBody>
                  <a:tcPr/>
                </a:tc>
                <a:tc>
                  <a:txBody>
                    <a:bodyPr/>
                    <a:lstStyle/>
                    <a:p>
                      <a:pPr algn="r"/>
                      <a:r>
                        <a:rPr lang="en-US" sz="2400" dirty="0" smtClean="0"/>
                        <a:t>Totals</a:t>
                      </a:r>
                      <a:endParaRPr lang="en-US" sz="2400" dirty="0"/>
                    </a:p>
                  </a:txBody>
                  <a:tcPr/>
                </a:tc>
              </a:tr>
              <a:tr h="958396">
                <a:tc>
                  <a:txBody>
                    <a:bodyPr/>
                    <a:lstStyle/>
                    <a:p>
                      <a:r>
                        <a:rPr lang="en-US" sz="2000" dirty="0" smtClean="0"/>
                        <a:t>American Indian CMC</a:t>
                      </a:r>
                      <a:endParaRPr lang="en-US" sz="2000" dirty="0"/>
                    </a:p>
                  </a:txBody>
                  <a:tcPr/>
                </a:tc>
                <a:tc>
                  <a:txBody>
                    <a:bodyPr/>
                    <a:lstStyle/>
                    <a:p>
                      <a:pPr algn="r"/>
                      <a:r>
                        <a:rPr lang="en-US" sz="2400" dirty="0" smtClean="0"/>
                        <a:t>35</a:t>
                      </a:r>
                      <a:endParaRPr lang="en-US" sz="2400" dirty="0"/>
                    </a:p>
                  </a:txBody>
                  <a:tcPr/>
                </a:tc>
                <a:tc>
                  <a:txBody>
                    <a:bodyPr/>
                    <a:lstStyle/>
                    <a:p>
                      <a:pPr algn="r"/>
                      <a:r>
                        <a:rPr lang="en-US" sz="2400" dirty="0" smtClean="0"/>
                        <a:t>35</a:t>
                      </a:r>
                      <a:endParaRPr lang="en-US" sz="2400" dirty="0"/>
                    </a:p>
                  </a:txBody>
                  <a:tcPr/>
                </a:tc>
                <a:tc>
                  <a:txBody>
                    <a:bodyPr/>
                    <a:lstStyle/>
                    <a:p>
                      <a:pPr algn="r"/>
                      <a:r>
                        <a:rPr lang="en-US" sz="2400" dirty="0" smtClean="0"/>
                        <a:t>35</a:t>
                      </a:r>
                      <a:endParaRPr lang="en-US" sz="2400" dirty="0"/>
                    </a:p>
                  </a:txBody>
                  <a:tcPr/>
                </a:tc>
                <a:tc>
                  <a:txBody>
                    <a:bodyPr/>
                    <a:lstStyle/>
                    <a:p>
                      <a:pPr algn="r"/>
                      <a:r>
                        <a:rPr lang="en-US" sz="2400" dirty="0" smtClean="0"/>
                        <a:t>35</a:t>
                      </a:r>
                      <a:endParaRPr lang="en-US" sz="2400" dirty="0"/>
                    </a:p>
                  </a:txBody>
                  <a:tcPr/>
                </a:tc>
                <a:tc>
                  <a:txBody>
                    <a:bodyPr/>
                    <a:lstStyle/>
                    <a:p>
                      <a:pPr algn="r"/>
                      <a:r>
                        <a:rPr lang="en-US" sz="2400" dirty="0" smtClean="0"/>
                        <a:t>35</a:t>
                      </a:r>
                      <a:endParaRPr lang="en-US" sz="2400" dirty="0"/>
                    </a:p>
                  </a:txBody>
                  <a:tcPr/>
                </a:tc>
                <a:tc>
                  <a:txBody>
                    <a:bodyPr/>
                    <a:lstStyle/>
                    <a:p>
                      <a:pPr algn="r"/>
                      <a:r>
                        <a:rPr lang="en-US" sz="2400" dirty="0" smtClean="0"/>
                        <a:t>175</a:t>
                      </a:r>
                      <a:endParaRPr lang="en-US" sz="2400" dirty="0"/>
                    </a:p>
                  </a:txBody>
                  <a:tcPr/>
                </a:tc>
              </a:tr>
              <a:tr h="737961">
                <a:tc>
                  <a:txBody>
                    <a:bodyPr/>
                    <a:lstStyle/>
                    <a:p>
                      <a:r>
                        <a:rPr lang="en-US" sz="2000" dirty="0" smtClean="0"/>
                        <a:t>Justice </a:t>
                      </a:r>
                      <a:endParaRPr lang="en-US" sz="2000" dirty="0"/>
                    </a:p>
                  </a:txBody>
                  <a:tcPr/>
                </a:tc>
                <a:tc>
                  <a:txBody>
                    <a:bodyPr/>
                    <a:lstStyle/>
                    <a:p>
                      <a:pPr algn="r"/>
                      <a:r>
                        <a:rPr lang="en-US" sz="2400" dirty="0" smtClean="0"/>
                        <a:t>20</a:t>
                      </a:r>
                      <a:endParaRPr lang="en-US" sz="2400" dirty="0"/>
                    </a:p>
                  </a:txBody>
                  <a:tcPr/>
                </a:tc>
                <a:tc>
                  <a:txBody>
                    <a:bodyPr/>
                    <a:lstStyle/>
                    <a:p>
                      <a:pPr algn="r"/>
                      <a:r>
                        <a:rPr lang="en-US" sz="2400" dirty="0" smtClean="0"/>
                        <a:t>20</a:t>
                      </a:r>
                      <a:endParaRPr lang="en-US" sz="2400" dirty="0"/>
                    </a:p>
                  </a:txBody>
                  <a:tcPr/>
                </a:tc>
                <a:tc>
                  <a:txBody>
                    <a:bodyPr/>
                    <a:lstStyle/>
                    <a:p>
                      <a:pPr algn="r"/>
                      <a:r>
                        <a:rPr lang="en-US" sz="2400" dirty="0" smtClean="0"/>
                        <a:t>20</a:t>
                      </a:r>
                      <a:endParaRPr lang="en-US" sz="2400" dirty="0"/>
                    </a:p>
                  </a:txBody>
                  <a:tcPr/>
                </a:tc>
                <a:tc>
                  <a:txBody>
                    <a:bodyPr/>
                    <a:lstStyle/>
                    <a:p>
                      <a:pPr algn="r"/>
                      <a:r>
                        <a:rPr lang="en-US" sz="2400" dirty="0" smtClean="0"/>
                        <a:t>20</a:t>
                      </a:r>
                      <a:endParaRPr lang="en-US" sz="2400" dirty="0"/>
                    </a:p>
                  </a:txBody>
                  <a:tcPr/>
                </a:tc>
                <a:tc>
                  <a:txBody>
                    <a:bodyPr/>
                    <a:lstStyle/>
                    <a:p>
                      <a:pPr algn="r"/>
                      <a:r>
                        <a:rPr lang="en-US" sz="2400" dirty="0" smtClean="0"/>
                        <a:t>20</a:t>
                      </a:r>
                      <a:endParaRPr lang="en-US" sz="2400" dirty="0"/>
                    </a:p>
                  </a:txBody>
                  <a:tcPr/>
                </a:tc>
                <a:tc>
                  <a:txBody>
                    <a:bodyPr/>
                    <a:lstStyle/>
                    <a:p>
                      <a:pPr algn="r"/>
                      <a:r>
                        <a:rPr lang="en-US" sz="2400" dirty="0" smtClean="0"/>
                        <a:t>100</a:t>
                      </a:r>
                      <a:endParaRPr lang="en-US" sz="2400" dirty="0"/>
                    </a:p>
                  </a:txBody>
                  <a:tcPr/>
                </a:tc>
              </a:tr>
              <a:tr h="737961">
                <a:tc>
                  <a:txBody>
                    <a:bodyPr/>
                    <a:lstStyle/>
                    <a:p>
                      <a:r>
                        <a:rPr lang="en-US" sz="2000" dirty="0" smtClean="0"/>
                        <a:t>BH/PH Int. Adults</a:t>
                      </a:r>
                      <a:endParaRPr lang="en-US" sz="2000" dirty="0"/>
                    </a:p>
                  </a:txBody>
                  <a:tcPr/>
                </a:tc>
                <a:tc>
                  <a:txBody>
                    <a:bodyPr/>
                    <a:lstStyle/>
                    <a:p>
                      <a:pPr algn="r"/>
                      <a:r>
                        <a:rPr lang="en-US" sz="2400" dirty="0" smtClean="0"/>
                        <a:t>137.5</a:t>
                      </a:r>
                      <a:endParaRPr lang="en-US" sz="2400" dirty="0"/>
                    </a:p>
                  </a:txBody>
                  <a:tcPr/>
                </a:tc>
                <a:tc>
                  <a:txBody>
                    <a:bodyPr/>
                    <a:lstStyle/>
                    <a:p>
                      <a:pPr algn="r"/>
                      <a:r>
                        <a:rPr lang="en-US" sz="2400" dirty="0" smtClean="0"/>
                        <a:t>137.5</a:t>
                      </a:r>
                      <a:endParaRPr lang="en-US" sz="2400" dirty="0"/>
                    </a:p>
                  </a:txBody>
                  <a:tcPr/>
                </a:tc>
                <a:tc>
                  <a:txBody>
                    <a:bodyPr/>
                    <a:lstStyle/>
                    <a:p>
                      <a:pPr algn="r"/>
                      <a:r>
                        <a:rPr lang="en-US" sz="2400" dirty="0" smtClean="0"/>
                        <a:t>137.5</a:t>
                      </a:r>
                      <a:endParaRPr lang="en-US" sz="2400" dirty="0"/>
                    </a:p>
                  </a:txBody>
                  <a:tcPr/>
                </a:tc>
                <a:tc>
                  <a:txBody>
                    <a:bodyPr/>
                    <a:lstStyle/>
                    <a:p>
                      <a:pPr algn="r"/>
                      <a:r>
                        <a:rPr lang="en-US" sz="2400" dirty="0" smtClean="0"/>
                        <a:t>137.5</a:t>
                      </a:r>
                      <a:endParaRPr lang="en-US" sz="2400" dirty="0"/>
                    </a:p>
                  </a:txBody>
                  <a:tcPr/>
                </a:tc>
                <a:tc>
                  <a:txBody>
                    <a:bodyPr/>
                    <a:lstStyle/>
                    <a:p>
                      <a:pPr algn="r"/>
                      <a:r>
                        <a:rPr lang="en-US" sz="2400" dirty="0" smtClean="0"/>
                        <a:t>137.5</a:t>
                      </a:r>
                      <a:endParaRPr lang="en-US" sz="2400" dirty="0"/>
                    </a:p>
                  </a:txBody>
                  <a:tcPr/>
                </a:tc>
                <a:tc>
                  <a:txBody>
                    <a:bodyPr/>
                    <a:lstStyle/>
                    <a:p>
                      <a:pPr algn="r"/>
                      <a:r>
                        <a:rPr lang="en-US" sz="2400" dirty="0" smtClean="0"/>
                        <a:t>687.5</a:t>
                      </a:r>
                      <a:endParaRPr lang="en-US" sz="2400" dirty="0"/>
                    </a:p>
                  </a:txBody>
                  <a:tcPr/>
                </a:tc>
              </a:tr>
              <a:tr h="737961">
                <a:tc>
                  <a:txBody>
                    <a:bodyPr/>
                    <a:lstStyle/>
                    <a:p>
                      <a:r>
                        <a:rPr lang="en-US" sz="2000" dirty="0" smtClean="0"/>
                        <a:t>BH/PH Int. Kids</a:t>
                      </a:r>
                      <a:endParaRPr lang="en-US" sz="2000" dirty="0"/>
                    </a:p>
                  </a:txBody>
                  <a:tcPr/>
                </a:tc>
                <a:tc>
                  <a:txBody>
                    <a:bodyPr/>
                    <a:lstStyle/>
                    <a:p>
                      <a:pPr algn="r"/>
                      <a:r>
                        <a:rPr lang="en-US" sz="2400" dirty="0" smtClean="0"/>
                        <a:t>137.5</a:t>
                      </a:r>
                      <a:endParaRPr lang="en-US" sz="2400" dirty="0"/>
                    </a:p>
                  </a:txBody>
                  <a:tcPr/>
                </a:tc>
                <a:tc>
                  <a:txBody>
                    <a:bodyPr/>
                    <a:lstStyle/>
                    <a:p>
                      <a:pPr algn="r"/>
                      <a:r>
                        <a:rPr lang="en-US" sz="2400" dirty="0" smtClean="0"/>
                        <a:t>137.5</a:t>
                      </a:r>
                      <a:endParaRPr lang="en-US" sz="2400" dirty="0"/>
                    </a:p>
                  </a:txBody>
                  <a:tcPr/>
                </a:tc>
                <a:tc>
                  <a:txBody>
                    <a:bodyPr/>
                    <a:lstStyle/>
                    <a:p>
                      <a:pPr algn="r"/>
                      <a:r>
                        <a:rPr lang="en-US" sz="2400" dirty="0" smtClean="0"/>
                        <a:t>137.5</a:t>
                      </a:r>
                      <a:endParaRPr lang="en-US" sz="2400" dirty="0"/>
                    </a:p>
                  </a:txBody>
                  <a:tcPr/>
                </a:tc>
                <a:tc>
                  <a:txBody>
                    <a:bodyPr/>
                    <a:lstStyle/>
                    <a:p>
                      <a:pPr algn="r"/>
                      <a:r>
                        <a:rPr lang="en-US" sz="2400" dirty="0" smtClean="0"/>
                        <a:t>137.5</a:t>
                      </a:r>
                      <a:endParaRPr lang="en-US" sz="2400" dirty="0"/>
                    </a:p>
                  </a:txBody>
                  <a:tcPr/>
                </a:tc>
                <a:tc>
                  <a:txBody>
                    <a:bodyPr/>
                    <a:lstStyle/>
                    <a:p>
                      <a:pPr algn="r"/>
                      <a:r>
                        <a:rPr lang="en-US" sz="2400" dirty="0" smtClean="0"/>
                        <a:t>137.5</a:t>
                      </a:r>
                    </a:p>
                    <a:p>
                      <a:pPr algn="r"/>
                      <a:endParaRPr lang="en-US" sz="2400" dirty="0"/>
                    </a:p>
                  </a:txBody>
                  <a:tcPr/>
                </a:tc>
                <a:tc>
                  <a:txBody>
                    <a:bodyPr/>
                    <a:lstStyle/>
                    <a:p>
                      <a:pPr algn="r"/>
                      <a:r>
                        <a:rPr lang="en-US" sz="2400" dirty="0" smtClean="0"/>
                        <a:t>687.5</a:t>
                      </a:r>
                      <a:endParaRPr lang="en-US" sz="2400" dirty="0"/>
                    </a:p>
                  </a:txBody>
                  <a:tcPr/>
                </a:tc>
              </a:tr>
              <a:tr h="737961">
                <a:tc>
                  <a:txBody>
                    <a:bodyPr/>
                    <a:lstStyle/>
                    <a:p>
                      <a:r>
                        <a:rPr lang="en-US" sz="2000" dirty="0" smtClean="0"/>
                        <a:t>Totals</a:t>
                      </a:r>
                      <a:endParaRPr lang="en-US" sz="2000" dirty="0"/>
                    </a:p>
                  </a:txBody>
                  <a:tcPr/>
                </a:tc>
                <a:tc>
                  <a:txBody>
                    <a:bodyPr/>
                    <a:lstStyle/>
                    <a:p>
                      <a:pPr algn="r"/>
                      <a:r>
                        <a:rPr lang="en-US" sz="2400" dirty="0" smtClean="0"/>
                        <a:t>335</a:t>
                      </a:r>
                      <a:endParaRPr lang="en-US" sz="2400" dirty="0"/>
                    </a:p>
                  </a:txBody>
                  <a:tcPr/>
                </a:tc>
                <a:tc>
                  <a:txBody>
                    <a:bodyPr/>
                    <a:lstStyle/>
                    <a:p>
                      <a:pPr algn="r"/>
                      <a:r>
                        <a:rPr lang="en-US" sz="2400" dirty="0" smtClean="0"/>
                        <a:t>335</a:t>
                      </a:r>
                      <a:endParaRPr lang="en-US" sz="2400" dirty="0"/>
                    </a:p>
                  </a:txBody>
                  <a:tcPr/>
                </a:tc>
                <a:tc>
                  <a:txBody>
                    <a:bodyPr/>
                    <a:lstStyle/>
                    <a:p>
                      <a:pPr algn="r"/>
                      <a:r>
                        <a:rPr lang="en-US" sz="2400" dirty="0" smtClean="0"/>
                        <a:t>335</a:t>
                      </a:r>
                      <a:endParaRPr lang="en-US" sz="2400" dirty="0"/>
                    </a:p>
                  </a:txBody>
                  <a:tcPr/>
                </a:tc>
                <a:tc>
                  <a:txBody>
                    <a:bodyPr/>
                    <a:lstStyle/>
                    <a:p>
                      <a:pPr algn="r"/>
                      <a:r>
                        <a:rPr lang="en-US" sz="2400" dirty="0" smtClean="0"/>
                        <a:t>335</a:t>
                      </a:r>
                      <a:endParaRPr lang="en-US" sz="2400" dirty="0"/>
                    </a:p>
                  </a:txBody>
                  <a:tcPr/>
                </a:tc>
                <a:tc>
                  <a:txBody>
                    <a:bodyPr/>
                    <a:lstStyle/>
                    <a:p>
                      <a:pPr algn="r"/>
                      <a:r>
                        <a:rPr lang="en-US" sz="2400" dirty="0" smtClean="0"/>
                        <a:t>335</a:t>
                      </a:r>
                      <a:endParaRPr lang="en-US" sz="2400" dirty="0"/>
                    </a:p>
                  </a:txBody>
                  <a:tcPr/>
                </a:tc>
                <a:tc>
                  <a:txBody>
                    <a:bodyPr/>
                    <a:lstStyle/>
                    <a:p>
                      <a:pPr algn="r"/>
                      <a:r>
                        <a:rPr lang="en-US" sz="2400" dirty="0" smtClean="0"/>
                        <a:t>1,675</a:t>
                      </a:r>
                      <a:endParaRPr lang="en-US" sz="2400" dirty="0"/>
                    </a:p>
                  </a:txBody>
                  <a:tcPr/>
                </a:tc>
              </a:tr>
            </a:tbl>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t>26</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730426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DSRIP Timeline</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8" name="Picture 7"/>
          <p:cNvPicPr/>
          <p:nvPr/>
        </p:nvPicPr>
        <p:blipFill rotWithShape="1">
          <a:blip r:embed="rId2"/>
          <a:srcRect l="14343" t="28688" r="24474" b="9062"/>
          <a:stretch/>
        </p:blipFill>
        <p:spPr bwMode="auto">
          <a:xfrm>
            <a:off x="619442" y="1524000"/>
            <a:ext cx="7905115" cy="4524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0648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28</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85800"/>
            <a:ext cx="9144000" cy="5916706"/>
          </a:xfrm>
          <a:prstGeom prst="rect">
            <a:avLst/>
          </a:prstGeom>
        </p:spPr>
      </p:pic>
    </p:spTree>
    <p:extLst>
      <p:ext uri="{BB962C8B-B14F-4D97-AF65-F5344CB8AC3E}">
        <p14:creationId xmlns:p14="http://schemas.microsoft.com/office/powerpoint/2010/main" val="2283995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Engagement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2105629"/>
              </p:ext>
            </p:extLst>
          </p:nvPr>
        </p:nvGraphicFramePr>
        <p:xfrm>
          <a:off x="457200" y="1600200"/>
          <a:ext cx="838200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t>29</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98576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FY 17 Budget</a:t>
            </a:r>
            <a:endParaRPr lang="en-US" dirty="0"/>
          </a:p>
        </p:txBody>
      </p:sp>
      <p:sp>
        <p:nvSpPr>
          <p:cNvPr id="7" name="Content Placeholder 6"/>
          <p:cNvSpPr>
            <a:spLocks noGrp="1"/>
          </p:cNvSpPr>
          <p:nvPr>
            <p:ph idx="1"/>
          </p:nvPr>
        </p:nvSpPr>
        <p:spPr/>
        <p:txBody>
          <a:bodyPr/>
          <a:lstStyle/>
          <a:p>
            <a:r>
              <a:rPr lang="en-US" dirty="0" smtClean="0"/>
              <a:t>Prop 123</a:t>
            </a:r>
          </a:p>
          <a:p>
            <a:r>
              <a:rPr lang="en-US" dirty="0" err="1" smtClean="0"/>
              <a:t>KidsCare</a:t>
            </a:r>
            <a:r>
              <a:rPr lang="en-US" dirty="0" smtClean="0"/>
              <a:t> – July 26</a:t>
            </a:r>
            <a:r>
              <a:rPr lang="en-US" baseline="30000" dirty="0" smtClean="0"/>
              <a:t>th</a:t>
            </a:r>
            <a:endParaRPr lang="en-US" dirty="0" smtClean="0"/>
          </a:p>
          <a:p>
            <a:r>
              <a:rPr lang="en-US" dirty="0" smtClean="0"/>
              <a:t>ALTCS Dental </a:t>
            </a:r>
          </a:p>
          <a:p>
            <a:r>
              <a:rPr lang="en-US" dirty="0" smtClean="0"/>
              <a:t>Podiatry</a:t>
            </a:r>
          </a:p>
          <a:p>
            <a:r>
              <a:rPr lang="en-US" dirty="0" smtClean="0"/>
              <a:t>HB 2442</a:t>
            </a:r>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597975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Lean Management System Update</a:t>
            </a:r>
            <a:endParaRPr lang="en-US" dirty="0"/>
          </a:p>
        </p:txBody>
      </p:sp>
      <p:sp>
        <p:nvSpPr>
          <p:cNvPr id="7" name="Content Placeholder 6"/>
          <p:cNvSpPr>
            <a:spLocks noGrp="1"/>
          </p:cNvSpPr>
          <p:nvPr>
            <p:ph idx="1"/>
          </p:nvPr>
        </p:nvSpPr>
        <p:spPr/>
        <p:txBody>
          <a:bodyPr/>
          <a:lstStyle/>
          <a:p>
            <a:pPr marL="514350" indent="-514350">
              <a:buFont typeface="+mj-lt"/>
              <a:buAutoNum type="arabicPeriod"/>
            </a:pPr>
            <a:r>
              <a:rPr lang="en-US" sz="2800" dirty="0" smtClean="0"/>
              <a:t>Executive Branch Fundamentals Map</a:t>
            </a:r>
          </a:p>
          <a:p>
            <a:pPr marL="514350" indent="-514350">
              <a:buFont typeface="+mj-lt"/>
              <a:buAutoNum type="arabicPeriod"/>
            </a:pPr>
            <a:r>
              <a:rPr lang="en-US" sz="2800" dirty="0" smtClean="0"/>
              <a:t>Governors Scorecard</a:t>
            </a:r>
          </a:p>
          <a:p>
            <a:pPr marL="514350" indent="-514350">
              <a:buFont typeface="+mj-lt"/>
              <a:buAutoNum type="arabicPeriod"/>
            </a:pPr>
            <a:r>
              <a:rPr lang="en-US" sz="2800" dirty="0" smtClean="0"/>
              <a:t>Breakthrough Measures</a:t>
            </a:r>
          </a:p>
          <a:p>
            <a:pPr marL="514350" indent="-514350">
              <a:buFont typeface="+mj-lt"/>
              <a:buAutoNum type="arabicPeriod"/>
            </a:pPr>
            <a:r>
              <a:rPr lang="en-US" sz="2800" dirty="0" smtClean="0"/>
              <a:t>Counter Measures</a:t>
            </a:r>
          </a:p>
          <a:p>
            <a:pPr marL="514350" indent="-514350">
              <a:buFont typeface="+mj-lt"/>
              <a:buAutoNum type="arabicPeriod"/>
            </a:pPr>
            <a:r>
              <a:rPr lang="en-US" sz="2800" dirty="0" smtClean="0"/>
              <a:t>Visual Management Boards</a:t>
            </a:r>
          </a:p>
          <a:p>
            <a:pPr marL="514350" indent="-514350">
              <a:buFont typeface="+mj-lt"/>
              <a:buAutoNum type="arabicPeriod"/>
            </a:pPr>
            <a:r>
              <a:rPr lang="en-US" sz="2800" dirty="0" smtClean="0"/>
              <a:t>Division Process Improvement Projects</a:t>
            </a:r>
          </a:p>
          <a:p>
            <a:pPr marL="514350" indent="-514350">
              <a:buFont typeface="+mj-lt"/>
              <a:buAutoNum type="arabicPeriod"/>
            </a:pPr>
            <a:r>
              <a:rPr lang="en-US" sz="2800" dirty="0" smtClean="0"/>
              <a:t>Division Lean Champions</a:t>
            </a:r>
          </a:p>
          <a:p>
            <a:pPr marL="514350" indent="-514350">
              <a:buFont typeface="+mj-lt"/>
              <a:buAutoNum type="arabicPeriod"/>
            </a:pPr>
            <a:r>
              <a:rPr lang="en-US" sz="2800" dirty="0" smtClean="0"/>
              <a:t>Training and Communication</a:t>
            </a:r>
          </a:p>
          <a:p>
            <a:pPr marL="514350" indent="-514350">
              <a:buFont typeface="+mj-lt"/>
              <a:buAutoNum type="arabicPeriod"/>
            </a:pP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078964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135" y="457200"/>
            <a:ext cx="8176550" cy="5698665"/>
          </a:xfrm>
          <a:prstGeom prst="rect">
            <a:avLst/>
          </a:prstGeom>
        </p:spPr>
      </p:pic>
    </p:spTree>
    <p:extLst>
      <p:ext uri="{BB962C8B-B14F-4D97-AF65-F5344CB8AC3E}">
        <p14:creationId xmlns:p14="http://schemas.microsoft.com/office/powerpoint/2010/main" val="3717553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Questions?</a:t>
            </a:r>
            <a:endParaRPr lang="en-US" dirty="0"/>
          </a:p>
        </p:txBody>
      </p:sp>
      <p:sp>
        <p:nvSpPr>
          <p:cNvPr id="7" name="Subtitle 6"/>
          <p:cNvSpPr>
            <a:spLocks noGrp="1"/>
          </p:cNvSpPr>
          <p:nvPr>
            <p:ph type="subTitle" idx="1"/>
          </p:nvPr>
        </p:nvSpPr>
        <p:spPr/>
        <p:txBody>
          <a:bodyPr/>
          <a:lstStyle/>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0296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a:t>
            </a:r>
            <a:r>
              <a:rPr lang="en-US" smtClean="0"/>
              <a:t>and Recessions </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pic>
        <p:nvPicPr>
          <p:cNvPr id="2050" name="Chart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45" y="1828800"/>
            <a:ext cx="702663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204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18-64 Uninsured Nationally</a:t>
            </a:r>
            <a:endParaRPr dirty="0"/>
          </a:p>
        </p:txBody>
      </p:sp>
      <p:sp>
        <p:nvSpPr>
          <p:cNvPr id="7" name="Footer Placeholder 6"/>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
        <p:nvSpPr>
          <p:cNvPr id="8" name="Slide Number Placeholder 7"/>
          <p:cNvSpPr>
            <a:spLocks noGrp="1"/>
          </p:cNvSpPr>
          <p:nvPr>
            <p:ph type="sldNum" sz="quarter" idx="4"/>
          </p:nvPr>
        </p:nvSpPr>
        <p:spPr/>
        <p:txBody>
          <a:bodyPr/>
          <a:lstStyle/>
          <a:p>
            <a:fld id="{FF445594-FFE8-4E90-934C-EFF530110A38}" type="slidenum">
              <a:rPr lang="en-US" smtClean="0"/>
              <a:t>5</a:t>
            </a:fld>
            <a:endParaRPr lang="en-US" dirty="0"/>
          </a:p>
        </p:txBody>
      </p:sp>
      <p:sp>
        <p:nvSpPr>
          <p:cNvPr id="9" name="Content Placeholder 8"/>
          <p:cNvSpPr>
            <a:spLocks noGrp="1"/>
          </p:cNvSpPr>
          <p:nvPr>
            <p:ph idx="1"/>
          </p:nvPr>
        </p:nvSpPr>
        <p:spPr/>
        <p:txBody>
          <a:bodyPr/>
          <a:lstStyle/>
          <a:p>
            <a:pPr marL="0" indent="0">
              <a:buNone/>
            </a:pPr>
            <a:endParaRPr lang="en-US" sz="1600" dirty="0">
              <a:solidFill>
                <a:schemeClr val="tx1">
                  <a:lumMod val="75000"/>
                </a:schemeClr>
              </a:solidFill>
            </a:endParaRPr>
          </a:p>
          <a:p>
            <a:pPr marL="0" indent="0">
              <a:buNone/>
            </a:pPr>
            <a:endParaRPr lang="en-US" sz="1600" dirty="0">
              <a:solidFill>
                <a:schemeClr val="tx1">
                  <a:lumMod val="75000"/>
                </a:schemeClr>
              </a:solidFill>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9621"/>
          <a:stretch/>
        </p:blipFill>
        <p:spPr>
          <a:xfrm>
            <a:off x="1358900" y="2209800"/>
            <a:ext cx="6534150" cy="3937000"/>
          </a:xfrm>
          <a:prstGeom prst="rect">
            <a:avLst/>
          </a:prstGeom>
        </p:spPr>
      </p:pic>
    </p:spTree>
    <p:extLst>
      <p:ext uri="{BB962C8B-B14F-4D97-AF65-F5344CB8AC3E}">
        <p14:creationId xmlns:p14="http://schemas.microsoft.com/office/powerpoint/2010/main" val="3765774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Insurance coverage by Economic Status</a:t>
            </a:r>
            <a:endParaRPr dirty="0"/>
          </a:p>
        </p:txBody>
      </p:sp>
      <p:sp>
        <p:nvSpPr>
          <p:cNvPr id="7" name="Footer Placeholder 6"/>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
        <p:nvSpPr>
          <p:cNvPr id="8" name="Slide Number Placeholder 7"/>
          <p:cNvSpPr>
            <a:spLocks noGrp="1"/>
          </p:cNvSpPr>
          <p:nvPr>
            <p:ph type="sldNum" sz="quarter" idx="4"/>
          </p:nvPr>
        </p:nvSpPr>
        <p:spPr/>
        <p:txBody>
          <a:bodyPr/>
          <a:lstStyle/>
          <a:p>
            <a:fld id="{FF445594-FFE8-4E90-934C-EFF530110A38}" type="slidenum">
              <a:rPr lang="en-US" smtClean="0"/>
              <a:t>6</a:t>
            </a:fld>
            <a:endParaRPr lang="en-US" dirty="0"/>
          </a:p>
        </p:txBody>
      </p:sp>
      <p:sp>
        <p:nvSpPr>
          <p:cNvPr id="9" name="Content Placeholder 8"/>
          <p:cNvSpPr>
            <a:spLocks noGrp="1"/>
          </p:cNvSpPr>
          <p:nvPr>
            <p:ph idx="1"/>
          </p:nvPr>
        </p:nvSpPr>
        <p:spPr/>
        <p:txBody>
          <a:bodyPr/>
          <a:lstStyle/>
          <a:p>
            <a:pPr marL="0" indent="0">
              <a:buNone/>
            </a:pPr>
            <a:endParaRPr lang="en-US" sz="1600" dirty="0">
              <a:solidFill>
                <a:schemeClr val="tx1">
                  <a:lumMod val="75000"/>
                </a:schemeClr>
              </a:solidFill>
            </a:endParaRPr>
          </a:p>
          <a:p>
            <a:pPr marL="0" indent="0">
              <a:buNone/>
            </a:pPr>
            <a:endParaRPr lang="en-US" sz="1600" dirty="0">
              <a:solidFill>
                <a:schemeClr val="tx1">
                  <a:lumMod val="75000"/>
                </a:schemeClr>
              </a:solidFill>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10204"/>
          <a:stretch/>
        </p:blipFill>
        <p:spPr>
          <a:xfrm>
            <a:off x="1371600" y="2286000"/>
            <a:ext cx="6534150" cy="3911600"/>
          </a:xfrm>
          <a:prstGeom prst="rect">
            <a:avLst/>
          </a:prstGeom>
        </p:spPr>
      </p:pic>
    </p:spTree>
    <p:extLst>
      <p:ext uri="{BB962C8B-B14F-4D97-AF65-F5344CB8AC3E}">
        <p14:creationId xmlns:p14="http://schemas.microsoft.com/office/powerpoint/2010/main" val="3548937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 for Restoration and Expansion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3032819"/>
              </p:ext>
            </p:extLst>
          </p:nvPr>
        </p:nvGraphicFramePr>
        <p:xfrm>
          <a:off x="457200" y="1600200"/>
          <a:ext cx="838200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pPr/>
              <a:t>7</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019763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Average Annual Capitation Growth (%)</a:t>
            </a:r>
            <a:endParaRPr lang="en-US" sz="3600" dirty="0"/>
          </a:p>
        </p:txBody>
      </p:sp>
      <p:graphicFrame>
        <p:nvGraphicFramePr>
          <p:cNvPr id="7" name="Content Placeholder 5"/>
          <p:cNvGraphicFramePr>
            <a:graphicFrameLocks noGrp="1" noChangeAspect="1"/>
          </p:cNvGraphicFramePr>
          <p:nvPr>
            <p:ph idx="1"/>
            <p:extLst>
              <p:ext uri="{D42A27DB-BD31-4B8C-83A1-F6EECF244321}">
                <p14:modId xmlns:p14="http://schemas.microsoft.com/office/powerpoint/2010/main" val="4202461943"/>
              </p:ext>
            </p:extLst>
          </p:nvPr>
        </p:nvGraphicFramePr>
        <p:xfrm>
          <a:off x="457200" y="1600200"/>
          <a:ext cx="83820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428268C2-6260-4244-89F6-AD24D84BE93D}" type="slidenum">
              <a:rPr lang="en-US" smtClean="0"/>
              <a:pPr/>
              <a:t>8</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279090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and Payment Error Rate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6058554"/>
              </p:ext>
            </p:extLst>
          </p:nvPr>
        </p:nvGraphicFramePr>
        <p:xfrm>
          <a:off x="457200" y="1600200"/>
          <a:ext cx="838200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t>9</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225432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2014 AHCCCS">
  <a:themeElements>
    <a:clrScheme name="AHCCCS 1">
      <a:dk1>
        <a:srgbClr val="595959"/>
      </a:dk1>
      <a:lt1>
        <a:sysClr val="window" lastClr="FFFFFF"/>
      </a:lt1>
      <a:dk2>
        <a:srgbClr val="1F497D"/>
      </a:dk2>
      <a:lt2>
        <a:srgbClr val="FFFFFF"/>
      </a:lt2>
      <a:accent1>
        <a:srgbClr val="318DCC"/>
      </a:accent1>
      <a:accent2>
        <a:srgbClr val="FFCB08"/>
      </a:accent2>
      <a:accent3>
        <a:srgbClr val="702339"/>
      </a:accent3>
      <a:accent4>
        <a:srgbClr val="6E9282"/>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8CA5A3BC7C3A45A7DF571A25E273CD" ma:contentTypeVersion="0" ma:contentTypeDescription="Create a new document." ma:contentTypeScope="" ma:versionID="5589fa26cd31f093e6817e0116009b8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5734FB-75F0-48A5-A4EB-69DDB64B4804}">
  <ds:schemaRefs>
    <ds:schemaRef ds:uri="http://schemas.microsoft.com/office/infopath/2007/PartnerControls"/>
    <ds:schemaRef ds:uri="http://purl.org/dc/dcmitype/"/>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34778DE3-1BB4-46D7-ADBB-119184F23F63}">
  <ds:schemaRefs>
    <ds:schemaRef ds:uri="http://schemas.microsoft.com/sharepoint/v3/contenttype/forms"/>
  </ds:schemaRefs>
</ds:datastoreItem>
</file>

<file path=customXml/itemProps3.xml><?xml version="1.0" encoding="utf-8"?>
<ds:datastoreItem xmlns:ds="http://schemas.openxmlformats.org/officeDocument/2006/customXml" ds:itemID="{9F48B145-882E-42BE-B2DB-79040E8286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20565</TotalTime>
  <Words>1172</Words>
  <Application>Microsoft Office PowerPoint</Application>
  <PresentationFormat>On-screen Show (4:3)</PresentationFormat>
  <Paragraphs>265</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3_2014 AHCCCS</vt:lpstr>
      <vt:lpstr>AHCCCS Update</vt:lpstr>
      <vt:lpstr>PowerPoint Presentation</vt:lpstr>
      <vt:lpstr>FY 17 Budget</vt:lpstr>
      <vt:lpstr>Employment and Recessions </vt:lpstr>
      <vt:lpstr>18-64 Uninsured Nationally</vt:lpstr>
      <vt:lpstr>Insurance coverage by Economic Status</vt:lpstr>
      <vt:lpstr>Expenditures for Restoration and Expansion</vt:lpstr>
      <vt:lpstr>Average Annual Capitation Growth (%)</vt:lpstr>
      <vt:lpstr>Eligibility and Payment Error Rate</vt:lpstr>
      <vt:lpstr>Infant Mortality</vt:lpstr>
      <vt:lpstr>CMDP</vt:lpstr>
      <vt:lpstr>Children in Foster Care PMPM </vt:lpstr>
      <vt:lpstr>Integration Efforts to Date</vt:lpstr>
      <vt:lpstr>Health and Social Care Spending as a Percentage of GDP</vt:lpstr>
      <vt:lpstr>Social/Economic Determinant Efforts</vt:lpstr>
      <vt:lpstr>The Network – Growth  All Participants</vt:lpstr>
      <vt:lpstr>AHCCCS VBP Fee Schedule Changes</vt:lpstr>
      <vt:lpstr>CMS Regulations Tsunami</vt:lpstr>
      <vt:lpstr>Total Medicaid Managed Care Spending</vt:lpstr>
      <vt:lpstr>MCO Regs</vt:lpstr>
      <vt:lpstr>Dreamland by Sam Quinones</vt:lpstr>
      <vt:lpstr>Dreamland</vt:lpstr>
      <vt:lpstr>Learning and Action Network </vt:lpstr>
      <vt:lpstr>LAN Payment Reform Framework</vt:lpstr>
      <vt:lpstr>Pbp and cep work groups</vt:lpstr>
      <vt:lpstr>Proposed Funding (In Millions)</vt:lpstr>
      <vt:lpstr>DSRIP Timeline</vt:lpstr>
      <vt:lpstr>PowerPoint Presentation</vt:lpstr>
      <vt:lpstr>Employee Engagement</vt:lpstr>
      <vt:lpstr>Lean Management System Update</vt:lpstr>
      <vt:lpstr>PowerPoint Presentation</vt:lpstr>
      <vt:lpstr>Questions?</vt:lpstr>
    </vt:vector>
  </TitlesOfParts>
  <Company>AHCCCS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presentation</dc:title>
  <dc:creator>Lcraymon</dc:creator>
  <cp:lastModifiedBy>Betlach, Tom</cp:lastModifiedBy>
  <cp:revision>351</cp:revision>
  <cp:lastPrinted>2016-05-11T18:50:49Z</cp:lastPrinted>
  <dcterms:created xsi:type="dcterms:W3CDTF">2011-11-23T15:17:49Z</dcterms:created>
  <dcterms:modified xsi:type="dcterms:W3CDTF">2016-05-17T21:50:31Z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0x010100218CA5A3BC7C3A45A7DF571A25E273CD</vt:lpwstr>
  </property>
</Properties>
</file>